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6" r:id="rId1"/>
    <p:sldMasterId id="2147483661" r:id="rId2"/>
    <p:sldMasterId id="2147483714" r:id="rId3"/>
    <p:sldMasterId id="2147483727" r:id="rId4"/>
  </p:sldMasterIdLst>
  <p:notesMasterIdLst>
    <p:notesMasterId r:id="rId34"/>
  </p:notesMasterIdLst>
  <p:handoutMasterIdLst>
    <p:handoutMasterId r:id="rId35"/>
  </p:handoutMasterIdLst>
  <p:sldIdLst>
    <p:sldId id="731" r:id="rId5"/>
    <p:sldId id="805" r:id="rId6"/>
    <p:sldId id="807" r:id="rId7"/>
    <p:sldId id="765" r:id="rId8"/>
    <p:sldId id="809" r:id="rId9"/>
    <p:sldId id="812" r:id="rId10"/>
    <p:sldId id="811" r:id="rId11"/>
    <p:sldId id="813" r:id="rId12"/>
    <p:sldId id="814" r:id="rId13"/>
    <p:sldId id="837" r:id="rId14"/>
    <p:sldId id="838" r:id="rId15"/>
    <p:sldId id="818" r:id="rId16"/>
    <p:sldId id="766" r:id="rId17"/>
    <p:sldId id="820" r:id="rId18"/>
    <p:sldId id="822" r:id="rId19"/>
    <p:sldId id="823" r:id="rId20"/>
    <p:sldId id="833" r:id="rId21"/>
    <p:sldId id="831" r:id="rId22"/>
    <p:sldId id="825" r:id="rId23"/>
    <p:sldId id="824" r:id="rId24"/>
    <p:sldId id="826" r:id="rId25"/>
    <p:sldId id="832" r:id="rId26"/>
    <p:sldId id="840" r:id="rId27"/>
    <p:sldId id="842" r:id="rId28"/>
    <p:sldId id="827" r:id="rId29"/>
    <p:sldId id="841" r:id="rId30"/>
    <p:sldId id="828" r:id="rId31"/>
    <p:sldId id="829" r:id="rId32"/>
    <p:sldId id="836" r:id="rId33"/>
  </p:sldIdLst>
  <p:sldSz cx="12192000" cy="6858000"/>
  <p:notesSz cx="7559675" cy="10691813"/>
  <p:embeddedFontLs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DejaVu Sans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ＭＳ Ｐゴシック" panose="020B0600070205080204" pitchFamily="34" charset="-128"/>
      <p:regular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367">
          <p15:clr>
            <a:srgbClr val="A4A3A4"/>
          </p15:clr>
        </p15:guide>
        <p15:guide id="2" pos="23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F2F"/>
    <a:srgbClr val="FFFFFF"/>
    <a:srgbClr val="8DCD29"/>
    <a:srgbClr val="FF33CC"/>
    <a:srgbClr val="000000"/>
    <a:srgbClr val="397D21"/>
    <a:srgbClr val="A0D5C3"/>
    <a:srgbClr val="26A6C3"/>
    <a:srgbClr val="63B78F"/>
    <a:srgbClr val="38B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02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Grid="0">
      <p:cViewPr varScale="1">
        <p:scale>
          <a:sx n="55" d="100"/>
          <a:sy n="55" d="100"/>
        </p:scale>
        <p:origin x="-3221" y="-77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B8AC4-8B5F-42A7-B78A-BBDFF6FC9C63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C3BD4-C34D-42A1-96D0-B90705486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B3919-CC3B-4955-A2A5-A46912A12D6B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134CE-2A91-4187-A101-8B12DE797F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33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11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11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11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123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39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>
                <a:solidFill>
                  <a:prstClr val="black"/>
                </a:solidFill>
              </a:rPr>
              <a:pPr/>
              <a:t>29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134CE-2A91-4187-A101-8B12DE797F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8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1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11481481" y="219540"/>
            <a:ext cx="519935" cy="519935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57156" y="344566"/>
            <a:ext cx="519935" cy="27549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016A34A-4B13-4FBE-8CE6-7D4D43183F92}" type="slidenum">
              <a:rPr lang="fr-FR" smtClean="0"/>
              <a:pPr/>
              <a:t>‹N°›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fr-FR" sz="12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r>
            <a:endParaRPr lang="fr-FR"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Ellipse 3"/>
          <p:cNvSpPr/>
          <p:nvPr userDrawn="1"/>
        </p:nvSpPr>
        <p:spPr>
          <a:xfrm>
            <a:off x="11481481" y="219540"/>
            <a:ext cx="519935" cy="519935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57156" y="344566"/>
            <a:ext cx="519935" cy="27549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016A34A-4B13-4FBE-8CE6-7D4D43183F92}" type="slidenum">
              <a:rPr lang="fr-FR" smtClean="0"/>
              <a:pPr/>
              <a:t>‹N°›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fr-FR" sz="12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r>
            <a:endParaRPr lang="fr-FR"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7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1" name="Image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11481481" y="219540"/>
            <a:ext cx="519935" cy="519935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57156" y="344566"/>
            <a:ext cx="519935" cy="27549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016A34A-4B13-4FBE-8CE6-7D4D43183F92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|27</a:t>
            </a:r>
            <a:endParaRPr lang="fr-FR" sz="12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3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Ellipse 3"/>
          <p:cNvSpPr/>
          <p:nvPr userDrawn="1"/>
        </p:nvSpPr>
        <p:spPr>
          <a:xfrm>
            <a:off x="11481481" y="219540"/>
            <a:ext cx="519935" cy="519935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57156" y="344566"/>
            <a:ext cx="519935" cy="27549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016A34A-4B13-4FBE-8CE6-7D4D43183F92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fr-FR" sz="12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r>
            <a:endParaRPr lang="fr-FR" sz="12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59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619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8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08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7785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7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0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38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9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1" name="Image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8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912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098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9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3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220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30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677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4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868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4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06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58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0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7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7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1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rgbClr val="F7931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Page </a:t>
            </a:r>
            <a:r>
              <a:rPr lang="fr-FR" b="1" dirty="0"/>
              <a:t>| </a:t>
            </a:r>
            <a:fld id="{E05C7F2A-E7FC-422D-95D1-537094027891}" type="slidenum">
              <a:rPr lang="fr-FR" b="1" smtClean="0"/>
              <a:pPr/>
              <a:t>‹N°›</a:t>
            </a:fld>
            <a:endParaRPr lang="fr-FR" b="1" dirty="0"/>
          </a:p>
        </p:txBody>
      </p:sp>
      <p:sp>
        <p:nvSpPr>
          <p:cNvPr id="8" name="Ellipse 7"/>
          <p:cNvSpPr/>
          <p:nvPr userDrawn="1"/>
        </p:nvSpPr>
        <p:spPr>
          <a:xfrm>
            <a:off x="11481481" y="219540"/>
            <a:ext cx="519935" cy="519935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11430305" y="34100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lang="fr-F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|30</a:t>
            </a:r>
          </a:p>
        </p:txBody>
      </p:sp>
    </p:spTree>
    <p:extLst>
      <p:ext uri="{BB962C8B-B14F-4D97-AF65-F5344CB8AC3E}">
        <p14:creationId xmlns:p14="http://schemas.microsoft.com/office/powerpoint/2010/main" val="68103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spc="-1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3200" spc="-1">
                <a:latin typeface="Arial"/>
              </a:rPr>
              <a:t>Cliquez pour éditer le format du plan de texte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fr-FR" sz="2800" spc="-1">
                <a:latin typeface="Arial"/>
              </a:rPr>
              <a:t>Second niveau de plan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400" spc="-1">
                <a:latin typeface="Arial"/>
              </a:rPr>
              <a:t>Troisième niveau de plan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fr-FR" sz="2000" spc="-1">
                <a:latin typeface="Arial"/>
              </a:rPr>
              <a:t>Quatrième niveau de plan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Cinquième niveau de plan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Sixième niveau de plan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Septième niveau de plan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spc="-1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3200" spc="-1">
                <a:latin typeface="Arial"/>
              </a:rPr>
              <a:t>Cliquez pour éditer le format du plan de texte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fr-FR" sz="2800" spc="-1">
                <a:latin typeface="Arial"/>
              </a:rPr>
              <a:t>Second niveau de plan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400" spc="-1">
                <a:latin typeface="Arial"/>
              </a:rPr>
              <a:t>Troisième niveau de plan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fr-FR" sz="2000" spc="-1">
                <a:latin typeface="Arial"/>
              </a:rPr>
              <a:t>Quatrième niveau de plan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Cinquième niveau de plan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Sixième niveau de plan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fr-FR" sz="2000" spc="-1">
                <a:latin typeface="Arial"/>
              </a:rPr>
              <a:t>Septième niveau de plan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855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5D68A-DB9B-427F-B2FD-7F6F5082F77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microsoft.com/office/2007/relationships/hdphoto" Target="../media/hdphoto4.wdp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jpe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jpe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2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microsoft.com/office/2007/relationships/hdphoto" Target="../media/hdphoto6.wdp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microsoft.com/office/2007/relationships/hdphoto" Target="../media/hdphoto5.wdp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jpeg"/><Relationship Id="rId18" Type="http://schemas.openxmlformats.org/officeDocument/2006/relationships/image" Target="../media/image8.png"/><Relationship Id="rId26" Type="http://schemas.openxmlformats.org/officeDocument/2006/relationships/image" Target="../media/image129.png"/><Relationship Id="rId39" Type="http://schemas.openxmlformats.org/officeDocument/2006/relationships/image" Target="../media/image137.png"/><Relationship Id="rId3" Type="http://schemas.openxmlformats.org/officeDocument/2006/relationships/image" Target="../media/image114.jpeg"/><Relationship Id="rId21" Type="http://schemas.openxmlformats.org/officeDocument/2006/relationships/image" Target="../media/image124.jpeg"/><Relationship Id="rId34" Type="http://schemas.openxmlformats.org/officeDocument/2006/relationships/image" Target="../media/image133.png"/><Relationship Id="rId42" Type="http://schemas.openxmlformats.org/officeDocument/2006/relationships/image" Target="../media/image140.png"/><Relationship Id="rId47" Type="http://schemas.openxmlformats.org/officeDocument/2006/relationships/image" Target="../media/image145.jpe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17" Type="http://schemas.openxmlformats.org/officeDocument/2006/relationships/image" Target="../media/image7.png"/><Relationship Id="rId25" Type="http://schemas.openxmlformats.org/officeDocument/2006/relationships/image" Target="../media/image128.jpeg"/><Relationship Id="rId33" Type="http://schemas.openxmlformats.org/officeDocument/2006/relationships/image" Target="../media/image28.jpeg"/><Relationship Id="rId38" Type="http://schemas.openxmlformats.org/officeDocument/2006/relationships/image" Target="../media/image136.jpg"/><Relationship Id="rId46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3.jpeg"/><Relationship Id="rId20" Type="http://schemas.openxmlformats.org/officeDocument/2006/relationships/image" Target="../media/image44.png"/><Relationship Id="rId29" Type="http://schemas.openxmlformats.org/officeDocument/2006/relationships/image" Target="../media/image29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24" Type="http://schemas.openxmlformats.org/officeDocument/2006/relationships/image" Target="../media/image127.jpeg"/><Relationship Id="rId32" Type="http://schemas.openxmlformats.org/officeDocument/2006/relationships/image" Target="../media/image132.jpeg"/><Relationship Id="rId37" Type="http://schemas.openxmlformats.org/officeDocument/2006/relationships/image" Target="../media/image135.jpe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116.png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image" Target="../media/image26.png"/><Relationship Id="rId36" Type="http://schemas.openxmlformats.org/officeDocument/2006/relationships/image" Target="../media/image134.gif"/><Relationship Id="rId10" Type="http://schemas.openxmlformats.org/officeDocument/2006/relationships/image" Target="../media/image119.jpeg"/><Relationship Id="rId19" Type="http://schemas.openxmlformats.org/officeDocument/2006/relationships/image" Target="../media/image32.png"/><Relationship Id="rId31" Type="http://schemas.openxmlformats.org/officeDocument/2006/relationships/image" Target="../media/image131.jpeg"/><Relationship Id="rId44" Type="http://schemas.openxmlformats.org/officeDocument/2006/relationships/image" Target="../media/image142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Relationship Id="rId14" Type="http://schemas.openxmlformats.org/officeDocument/2006/relationships/image" Target="../media/image121.jpeg"/><Relationship Id="rId22" Type="http://schemas.openxmlformats.org/officeDocument/2006/relationships/image" Target="../media/image125.jpeg"/><Relationship Id="rId27" Type="http://schemas.openxmlformats.org/officeDocument/2006/relationships/image" Target="../media/image37.png"/><Relationship Id="rId30" Type="http://schemas.openxmlformats.org/officeDocument/2006/relationships/image" Target="../media/image130.jpeg"/><Relationship Id="rId35" Type="http://schemas.openxmlformats.org/officeDocument/2006/relationships/image" Target="../media/image36.png"/><Relationship Id="rId43" Type="http://schemas.openxmlformats.org/officeDocument/2006/relationships/image" Target="../media/image141.png"/><Relationship Id="rId48" Type="http://schemas.openxmlformats.org/officeDocument/2006/relationships/image" Target="../media/image1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1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>
          <a:xfrm>
            <a:off x="6681337" y="-1342913"/>
            <a:ext cx="9543827" cy="954382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878617" y="2023028"/>
            <a:ext cx="53714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INCUBATEUR</a:t>
            </a:r>
          </a:p>
          <a:p>
            <a:r>
              <a:rPr lang="fr-FR" sz="3600" b="1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PÉPINIÈRE</a:t>
            </a:r>
          </a:p>
          <a:p>
            <a:r>
              <a:rPr lang="fr-FR" sz="3600" b="1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HOTEL </a:t>
            </a:r>
            <a:r>
              <a:rPr lang="fr-FR" sz="3600" b="1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D’ENTREPRISES</a:t>
            </a:r>
          </a:p>
          <a:p>
            <a:r>
              <a:rPr lang="fr-FR" sz="3600" b="1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CENTRE D’AFFAIRES</a:t>
            </a:r>
            <a:endParaRPr lang="fr-FR" sz="3600" b="1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055651"/>
            <a:ext cx="4523933" cy="44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prism isContent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187528" y="2012336"/>
            <a:ext cx="864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Responsable : </a:t>
            </a:r>
            <a:r>
              <a:rPr lang="fr-F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Stéphane MEURIC</a:t>
            </a:r>
            <a:endParaRPr lang="fr-FR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30378" y="3286317"/>
            <a:ext cx="496827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entreprises et structures</a:t>
            </a:r>
          </a:p>
          <a:p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hébergées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87528" y="2366279"/>
            <a:ext cx="439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Pépinière.transalley@transalley.com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24" name="Ellipse 23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 180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332814" y="281342"/>
            <a:ext cx="1169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L’Hôtel d’entreprises</a:t>
            </a:r>
            <a:endParaRPr lang="fr-FR" sz="4000" dirty="0" smtClean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3600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ébergement d’entreprises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fr-FR" sz="2800" dirty="0" err="1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bilium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180]</a:t>
            </a:r>
            <a:endParaRPr lang="fr-FR" sz="2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522439" y="3704467"/>
            <a:ext cx="4710841" cy="1748312"/>
            <a:chOff x="522439" y="3875917"/>
            <a:chExt cx="4710841" cy="1748312"/>
          </a:xfrm>
        </p:grpSpPr>
        <p:grpSp>
          <p:nvGrpSpPr>
            <p:cNvPr id="35" name="Groupe 34"/>
            <p:cNvGrpSpPr/>
            <p:nvPr/>
          </p:nvGrpSpPr>
          <p:grpSpPr>
            <a:xfrm>
              <a:off x="522439" y="3916768"/>
              <a:ext cx="1924364" cy="1676580"/>
              <a:chOff x="541986" y="1744311"/>
              <a:chExt cx="1924364" cy="1676580"/>
            </a:xfrm>
          </p:grpSpPr>
          <p:grpSp>
            <p:nvGrpSpPr>
              <p:cNvPr id="51" name="Groupe 50"/>
              <p:cNvGrpSpPr/>
              <p:nvPr/>
            </p:nvGrpSpPr>
            <p:grpSpPr>
              <a:xfrm>
                <a:off x="541986" y="1744311"/>
                <a:ext cx="1924364" cy="1676580"/>
                <a:chOff x="541986" y="1744311"/>
                <a:chExt cx="1924364" cy="1676580"/>
              </a:xfrm>
            </p:grpSpPr>
            <p:sp>
              <p:nvSpPr>
                <p:cNvPr id="53" name="ZoneTexte 52"/>
                <p:cNvSpPr txBox="1"/>
                <p:nvPr/>
              </p:nvSpPr>
              <p:spPr>
                <a:xfrm>
                  <a:off x="541986" y="3051559"/>
                  <a:ext cx="19243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fr-FR" b="1" dirty="0" smtClean="0">
                      <a:solidFill>
                        <a:prstClr val="white"/>
                      </a:solidFill>
                      <a:latin typeface="MetaBold-Roman"/>
                      <a:ea typeface="Open Sans" panose="020B0606030504020204" pitchFamily="34" charset="0"/>
                      <a:cs typeface="Open Sans" panose="020B0606030504020204" pitchFamily="34" charset="0"/>
                    </a:rPr>
                    <a:t>Hébergement</a:t>
                  </a:r>
                  <a:endParaRPr lang="fr-FR" b="1" dirty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4" name="Ellipse 53"/>
                <p:cNvSpPr/>
                <p:nvPr/>
              </p:nvSpPr>
              <p:spPr>
                <a:xfrm>
                  <a:off x="874571" y="1744311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966" y="1964971"/>
                <a:ext cx="1006065" cy="773231"/>
              </a:xfrm>
              <a:prstGeom prst="rect">
                <a:avLst/>
              </a:prstGeom>
              <a:noFill/>
            </p:spPr>
          </p:pic>
        </p:grpSp>
        <p:grpSp>
          <p:nvGrpSpPr>
            <p:cNvPr id="36" name="Groupe 35"/>
            <p:cNvGrpSpPr/>
            <p:nvPr/>
          </p:nvGrpSpPr>
          <p:grpSpPr>
            <a:xfrm>
              <a:off x="2929667" y="3875917"/>
              <a:ext cx="2303613" cy="1748312"/>
              <a:chOff x="2929667" y="3875917"/>
              <a:chExt cx="2303613" cy="1748312"/>
            </a:xfrm>
          </p:grpSpPr>
          <p:sp>
            <p:nvSpPr>
              <p:cNvPr id="37" name="ZoneTexte 36"/>
              <p:cNvSpPr txBox="1"/>
              <p:nvPr/>
            </p:nvSpPr>
            <p:spPr>
              <a:xfrm>
                <a:off x="2929667" y="5254897"/>
                <a:ext cx="2303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fr-FR" b="1" dirty="0" smtClean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rPr>
                  <a:t>Services</a:t>
                </a:r>
                <a:endParaRPr lang="fr-FR" b="1" dirty="0">
                  <a:solidFill>
                    <a:prstClr val="white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3451876" y="3875917"/>
                <a:ext cx="1259194" cy="1293750"/>
                <a:chOff x="3451876" y="3790192"/>
                <a:chExt cx="1259194" cy="129375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3451876" y="3824748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7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4737" b="79585" l="83309" r="98145">
                              <a14:foregroundMark x1="89038" y1="67712" x2="88846" y2="67343"/>
                              <a14:foregroundMark x1="90577" y1="67159" x2="90192" y2="662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454" t="62881" b="18559"/>
                <a:stretch/>
              </p:blipFill>
              <p:spPr bwMode="auto">
                <a:xfrm>
                  <a:off x="3847458" y="3790192"/>
                  <a:ext cx="550271" cy="573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5814" b="35880" l="82465" r="98052">
                              <a14:foregroundMark x1="85192" y1="30074" x2="85769" y2="30996"/>
                              <a14:foregroundMark x1="88269" y1="33026" x2="93462" y2="33764"/>
                              <a14:foregroundMark x1="95769" y1="29889" x2="96154" y2="284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17" t="24556" b="62862"/>
                <a:stretch/>
              </p:blipFill>
              <p:spPr bwMode="auto">
                <a:xfrm>
                  <a:off x="4231980" y="4312360"/>
                  <a:ext cx="479090" cy="3224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61" b="17712" l="81538" r="98077">
                              <a14:foregroundMark x1="86731" y1="14945" x2="93077" y2="11070"/>
                              <a14:foregroundMark x1="87308" y1="5904" x2="93269" y2="5904"/>
                              <a14:foregroundMark x1="96154" y1="9041" x2="96154" y2="90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44" b="82817"/>
                <a:stretch/>
              </p:blipFill>
              <p:spPr bwMode="auto">
                <a:xfrm>
                  <a:off x="3840146" y="4582097"/>
                  <a:ext cx="482653" cy="458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399" b="15867" l="1731" r="18269">
                              <a14:foregroundMark x1="5000" y1="7934" x2="14615" y2="84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1" r="80896" b="82680"/>
                <a:stretch/>
              </p:blipFill>
              <p:spPr bwMode="auto">
                <a:xfrm>
                  <a:off x="3451876" y="4199540"/>
                  <a:ext cx="471538" cy="421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412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/>
          <p:cNvSpPr/>
          <p:nvPr/>
        </p:nvSpPr>
        <p:spPr>
          <a:xfrm>
            <a:off x="8605813" y="1892338"/>
            <a:ext cx="16893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/>
          <p:cNvSpPr txBox="1"/>
          <p:nvPr/>
        </p:nvSpPr>
        <p:spPr>
          <a:xfrm>
            <a:off x="10295126" y="1880759"/>
            <a:ext cx="108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1AF2F"/>
              </a:buClr>
            </a:pPr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C.EGEA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834191" y="1758046"/>
            <a:ext cx="10554489" cy="1489351"/>
            <a:chOff x="843427" y="1758046"/>
            <a:chExt cx="10554489" cy="1489351"/>
          </a:xfrm>
        </p:grpSpPr>
        <p:sp>
          <p:nvSpPr>
            <p:cNvPr id="72" name="Rectangle à coins arrondis 71"/>
            <p:cNvSpPr/>
            <p:nvPr/>
          </p:nvSpPr>
          <p:spPr>
            <a:xfrm>
              <a:off x="843427" y="1758046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969607" y="2508733"/>
              <a:ext cx="2956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Ingénierie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électrotechnique et automatique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industrielle</a:t>
              </a:r>
            </a:p>
          </p:txBody>
        </p: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65" y="1901968"/>
              <a:ext cx="1033859" cy="503897"/>
            </a:xfrm>
            <a:prstGeom prst="rect">
              <a:avLst/>
            </a:prstGeom>
          </p:spPr>
        </p:pic>
        <p:sp>
          <p:nvSpPr>
            <p:cNvPr id="75" name="ZoneTexte 74"/>
            <p:cNvSpPr txBox="1"/>
            <p:nvPr/>
          </p:nvSpPr>
          <p:spPr>
            <a:xfrm>
              <a:off x="2161274" y="1880759"/>
              <a:ext cx="157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S. VIGER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2" name="Rectangle à coins arrondis 91"/>
            <p:cNvSpPr/>
            <p:nvPr/>
          </p:nvSpPr>
          <p:spPr>
            <a:xfrm>
              <a:off x="4749498" y="1758046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5755121" y="1880759"/>
              <a:ext cx="1742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MANUSSET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100" y="1901968"/>
              <a:ext cx="833021" cy="454236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4802103" y="2293290"/>
              <a:ext cx="297789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Association des industries ferroviaires des Hauts-de-France Regroupe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130 entreprises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membres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8509573" y="1758046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545862" y="2293290"/>
              <a:ext cx="26145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Groupement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d’employeurs ayant une expertise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dans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l’accompagnement et le conseil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RH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7543" y="1901968"/>
              <a:ext cx="1556339" cy="359702"/>
            </a:xfrm>
            <a:prstGeom prst="rect">
              <a:avLst/>
            </a:prstGeom>
          </p:spPr>
        </p:pic>
      </p:grpSp>
      <p:sp>
        <p:nvSpPr>
          <p:cNvPr id="76" name="Rectangle à coins arrondis 75"/>
          <p:cNvSpPr/>
          <p:nvPr/>
        </p:nvSpPr>
        <p:spPr>
          <a:xfrm>
            <a:off x="843160" y="365699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7" y="3725983"/>
            <a:ext cx="1350056" cy="264857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2319663" y="3698275"/>
            <a:ext cx="18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1AF2F"/>
              </a:buClr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MESSIEN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35787" y="3948986"/>
            <a:ext cx="28883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51AF2F"/>
              </a:buClr>
            </a:pPr>
            <a:r>
              <a:rPr lang="fr-F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Association </a:t>
            </a:r>
            <a:r>
              <a:rPr lang="fr-FR" sz="14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régionale </a:t>
            </a:r>
            <a:r>
              <a:rPr lang="fr-F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 </a:t>
            </a:r>
            <a:r>
              <a:rPr lang="fr-FR" sz="14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l‘industrie automobile Hauts-de-France. </a:t>
            </a: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Contribue à </a:t>
            </a:r>
            <a:r>
              <a: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accroître la compétitivité </a:t>
            </a: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entreprises par </a:t>
            </a:r>
            <a:r>
              <a: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actions </a:t>
            </a: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ciblées</a:t>
            </a:r>
            <a:endParaRPr lang="fr-FR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8528574" y="3679803"/>
            <a:ext cx="3406394" cy="1478796"/>
            <a:chOff x="8519338" y="3707511"/>
            <a:chExt cx="3406394" cy="147879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8519338" y="3707511"/>
              <a:ext cx="2888343" cy="1478796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1" name="Picture 5" descr="C:\Users\TATIANA\AppData\Local\Microsoft\Windows\Temporary Internet Files\Content.Outlook\T4AACG38\logo axelium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" t="24055" r="5661" b="15121"/>
            <a:stretch/>
          </p:blipFill>
          <p:spPr bwMode="auto">
            <a:xfrm>
              <a:off x="8643437" y="3864523"/>
              <a:ext cx="1456215" cy="31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81"/>
            <p:cNvSpPr/>
            <p:nvPr/>
          </p:nvSpPr>
          <p:spPr>
            <a:xfrm>
              <a:off x="8533591" y="4401361"/>
              <a:ext cx="28883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Groupement d’entreprises d’ingénierie globale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10099652" y="3809107"/>
              <a:ext cx="18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A.SCHENA</a:t>
              </a:r>
              <a:endParaRPr lang="fr-FR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749499" y="3670567"/>
            <a:ext cx="2925286" cy="1433200"/>
            <a:chOff x="4749499" y="3707511"/>
            <a:chExt cx="2925286" cy="1433200"/>
          </a:xfrm>
        </p:grpSpPr>
        <p:sp>
          <p:nvSpPr>
            <p:cNvPr id="110" name="Rectangle à coins arrondis 109"/>
            <p:cNvSpPr/>
            <p:nvPr/>
          </p:nvSpPr>
          <p:spPr>
            <a:xfrm>
              <a:off x="4749499" y="3707511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1" name="Image 18" descr="as_logo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742" y="3790635"/>
              <a:ext cx="755993" cy="58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Rectangle 111"/>
            <p:cNvSpPr/>
            <p:nvPr/>
          </p:nvSpPr>
          <p:spPr>
            <a:xfrm>
              <a:off x="4786442" y="4379873"/>
              <a:ext cx="28883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Ingénierie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infrastructures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complexes et solutions produits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globales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5671735" y="3799871"/>
              <a:ext cx="18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T.DEGUILHEM</a:t>
              </a:r>
              <a:endParaRPr lang="fr-FR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36" name="Ellipse 35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 180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332814" y="281342"/>
            <a:ext cx="1169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L’Hôtel d’entreprises</a:t>
            </a:r>
            <a:endParaRPr lang="fr-FR" sz="4000" dirty="0" smtClean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3600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ébergement d’entreprises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fr-FR" sz="2800" dirty="0" err="1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bilium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180]</a:t>
            </a:r>
            <a:endParaRPr lang="fr-FR" sz="2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6" name="Picture 2" descr="Integral-Grou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89" y="1797730"/>
            <a:ext cx="715587" cy="6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751225" y="1744492"/>
            <a:ext cx="10582009" cy="1460006"/>
            <a:chOff x="836998" y="2012336"/>
            <a:chExt cx="10582009" cy="1460006"/>
          </a:xfrm>
        </p:grpSpPr>
        <p:sp>
          <p:nvSpPr>
            <p:cNvPr id="94" name="Rectangle à coins arrondis 93"/>
            <p:cNvSpPr/>
            <p:nvPr/>
          </p:nvSpPr>
          <p:spPr>
            <a:xfrm>
              <a:off x="4778287" y="2012336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895261" y="2724442"/>
              <a:ext cx="28632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Groupement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d’entreprises INTEGRAL, l’Intégrateur 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Équipementier</a:t>
              </a:r>
              <a:endParaRPr lang="fr-FR" sz="1400" dirty="0"/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5627284" y="2185847"/>
              <a:ext cx="133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E.HIVIN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9" name="Rectangle à coins arrondis 98"/>
            <p:cNvSpPr/>
            <p:nvPr/>
          </p:nvSpPr>
          <p:spPr>
            <a:xfrm>
              <a:off x="836998" y="2026781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0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29"/>
            <a:stretch/>
          </p:blipFill>
          <p:spPr bwMode="auto">
            <a:xfrm>
              <a:off x="926338" y="2241789"/>
              <a:ext cx="1389910" cy="357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ZoneTexte 100"/>
            <p:cNvSpPr txBox="1"/>
            <p:nvPr/>
          </p:nvSpPr>
          <p:spPr>
            <a:xfrm>
              <a:off x="2291351" y="2193662"/>
              <a:ext cx="18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A.SCHENA</a:t>
              </a:r>
              <a:endParaRPr lang="fr-FR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38483" y="2764402"/>
              <a:ext cx="28887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Simulation numérique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multi-physique</a:t>
              </a:r>
              <a:endParaRPr lang="fr-FR" sz="1400" dirty="0"/>
            </a:p>
          </p:txBody>
        </p:sp>
        <p:sp>
          <p:nvSpPr>
            <p:cNvPr id="107" name="Rectangle à coins arrondis 106"/>
            <p:cNvSpPr/>
            <p:nvPr/>
          </p:nvSpPr>
          <p:spPr>
            <a:xfrm>
              <a:off x="8507713" y="2026781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8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2" t="11838" r="6992" b="11389"/>
            <a:stretch>
              <a:fillRect/>
            </a:stretch>
          </p:blipFill>
          <p:spPr bwMode="auto">
            <a:xfrm>
              <a:off x="8630593" y="2132968"/>
              <a:ext cx="1030558" cy="40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ZoneTexte 108"/>
            <p:cNvSpPr txBox="1"/>
            <p:nvPr/>
          </p:nvSpPr>
          <p:spPr>
            <a:xfrm>
              <a:off x="9707331" y="2193662"/>
              <a:ext cx="1711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Y.RAMETTE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527175" y="2518235"/>
              <a:ext cx="288834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Accompagne entreprises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laboratoires dans le développement et financement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projets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R&amp;D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751225" y="3695053"/>
            <a:ext cx="11136848" cy="1433200"/>
            <a:chOff x="788169" y="3750469"/>
            <a:chExt cx="11136848" cy="1433200"/>
          </a:xfrm>
        </p:grpSpPr>
        <p:sp>
          <p:nvSpPr>
            <p:cNvPr id="90" name="Rectangle à coins arrondis 89"/>
            <p:cNvSpPr/>
            <p:nvPr/>
          </p:nvSpPr>
          <p:spPr>
            <a:xfrm>
              <a:off x="4748826" y="3750469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30354" y="4320826"/>
              <a:ext cx="289863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Institut de Recherche Technologique de la filière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ferroviaire</a:t>
              </a:r>
              <a:endParaRPr lang="fr-FR" sz="1400" dirty="0"/>
            </a:p>
          </p:txBody>
        </p:sp>
        <p:pic>
          <p:nvPicPr>
            <p:cNvPr id="92" name="Imag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418" y="3883338"/>
              <a:ext cx="1522025" cy="26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ZoneTexte 92"/>
            <p:cNvSpPr txBox="1"/>
            <p:nvPr/>
          </p:nvSpPr>
          <p:spPr>
            <a:xfrm>
              <a:off x="6259294" y="3828540"/>
              <a:ext cx="1711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Y.RAMETTE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790690" y="3750469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4" name="Image 10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37" y="3811853"/>
              <a:ext cx="1096786" cy="403053"/>
            </a:xfrm>
            <a:prstGeom prst="rect">
              <a:avLst/>
            </a:prstGeom>
          </p:spPr>
        </p:pic>
        <p:sp>
          <p:nvSpPr>
            <p:cNvPr id="105" name="ZoneTexte 104"/>
            <p:cNvSpPr txBox="1"/>
            <p:nvPr/>
          </p:nvSpPr>
          <p:spPr>
            <a:xfrm>
              <a:off x="2154141" y="3828540"/>
              <a:ext cx="1711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L.MESSIEN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88169" y="4172894"/>
              <a:ext cx="299385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Accompagne la filière industrielle automobile régionale en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favorisant son développement pour la préparer à son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futur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1" name="Rectangle à coins arrondis 110"/>
            <p:cNvSpPr/>
            <p:nvPr/>
          </p:nvSpPr>
          <p:spPr>
            <a:xfrm>
              <a:off x="8509321" y="3750469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136" y="3851645"/>
              <a:ext cx="1540733" cy="323469"/>
            </a:xfrm>
            <a:prstGeom prst="rect">
              <a:avLst/>
            </a:prstGeom>
          </p:spPr>
        </p:pic>
        <p:sp>
          <p:nvSpPr>
            <p:cNvPr id="113" name="ZoneTexte 112"/>
            <p:cNvSpPr txBox="1"/>
            <p:nvPr/>
          </p:nvSpPr>
          <p:spPr>
            <a:xfrm>
              <a:off x="10213341" y="3828540"/>
              <a:ext cx="1711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E.HIVIN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561390" y="4365488"/>
              <a:ext cx="28883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Bureau d’études, Calculs, Assistance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Technique</a:t>
              </a:r>
              <a:endPara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33" name="Ellipse 32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 180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332814" y="281342"/>
            <a:ext cx="1169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L’Hôtel d’entreprises</a:t>
            </a:r>
            <a:endParaRPr lang="fr-FR" sz="4000" dirty="0" smtClean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3600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ébergement d’entreprises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fr-FR" sz="2800" dirty="0" err="1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bilium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180]</a:t>
            </a:r>
            <a:endParaRPr lang="fr-FR" sz="2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9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485214" y="4337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centre d’affaires de 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 aux entreprises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093012" y="1899195"/>
            <a:ext cx="59362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Location de salles de réunion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space Coworking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Forfait cafétéria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Location de places de parking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Secrétariat, affranchissement de courrier, photocopies, etc. 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restations de restauration, évènementiel, etc.</a:t>
            </a:r>
          </a:p>
          <a:p>
            <a:pPr marL="285750" indent="-285750">
              <a:spcAft>
                <a:spcPts val="1200"/>
              </a:spcAft>
              <a:buClr>
                <a:srgbClr val="51AF2F"/>
              </a:buClr>
              <a:buFont typeface="Symbol" panose="05050102010706020507" pitchFamily="18" charset="2"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rPr>
              <a:t>Domiciliation d’entreprises</a:t>
            </a:r>
            <a:r>
              <a: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fr-FR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fr-F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17" name="Ellipse 16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85214" y="4960067"/>
            <a:ext cx="2970701" cy="1361811"/>
            <a:chOff x="485214" y="4921009"/>
            <a:chExt cx="2970701" cy="1361811"/>
          </a:xfrm>
        </p:grpSpPr>
        <p:grpSp>
          <p:nvGrpSpPr>
            <p:cNvPr id="2" name="Groupe 1"/>
            <p:cNvGrpSpPr/>
            <p:nvPr/>
          </p:nvGrpSpPr>
          <p:grpSpPr>
            <a:xfrm>
              <a:off x="2196721" y="5013465"/>
              <a:ext cx="1259194" cy="1259194"/>
              <a:chOff x="813491" y="2596155"/>
              <a:chExt cx="1259194" cy="1259194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813491" y="2596155"/>
                <a:ext cx="1259194" cy="1259194"/>
              </a:xfrm>
              <a:prstGeom prst="ellipse">
                <a:avLst/>
              </a:prstGeom>
              <a:solidFill>
                <a:srgbClr val="51AF2F"/>
              </a:solidFill>
              <a:ln w="57150">
                <a:solidFill>
                  <a:srgbClr val="51A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421" y="2776386"/>
                <a:ext cx="1031332" cy="898732"/>
              </a:xfrm>
              <a:prstGeom prst="rect">
                <a:avLst/>
              </a:prstGeom>
            </p:spPr>
          </p:pic>
        </p:grpSp>
        <p:grpSp>
          <p:nvGrpSpPr>
            <p:cNvPr id="3" name="Groupe 2"/>
            <p:cNvGrpSpPr/>
            <p:nvPr/>
          </p:nvGrpSpPr>
          <p:grpSpPr>
            <a:xfrm>
              <a:off x="485214" y="4921009"/>
              <a:ext cx="1259194" cy="1361811"/>
              <a:chOff x="477518" y="3602677"/>
              <a:chExt cx="1259194" cy="1361811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477518" y="3602677"/>
                <a:ext cx="1259194" cy="1361811"/>
                <a:chOff x="3451876" y="3722131"/>
                <a:chExt cx="1259194" cy="1361811"/>
              </a:xfrm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51876" y="3824748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5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4737" b="79585" l="83309" r="98145">
                              <a14:foregroundMark x1="89038" y1="67712" x2="88846" y2="67343"/>
                              <a14:foregroundMark x1="90577" y1="67159" x2="90192" y2="662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454" t="62881" b="18559"/>
                <a:stretch/>
              </p:blipFill>
              <p:spPr bwMode="auto">
                <a:xfrm>
                  <a:off x="3868241" y="3722131"/>
                  <a:ext cx="550271" cy="573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5814" b="35880" l="82465" r="98052">
                              <a14:foregroundMark x1="85192" y1="30074" x2="85769" y2="30996"/>
                              <a14:foregroundMark x1="88269" y1="33026" x2="93462" y2="33764"/>
                              <a14:foregroundMark x1="95769" y1="29889" x2="96154" y2="284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17" t="24556" b="62862"/>
                <a:stretch/>
              </p:blipFill>
              <p:spPr bwMode="auto">
                <a:xfrm>
                  <a:off x="4165958" y="4610933"/>
                  <a:ext cx="479090" cy="3224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61" b="17712" l="81538" r="98077">
                              <a14:foregroundMark x1="86731" y1="14945" x2="93077" y2="11070"/>
                              <a14:foregroundMark x1="87308" y1="5904" x2="93269" y2="5904"/>
                              <a14:foregroundMark x1="96154" y1="9041" x2="96154" y2="90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44" b="82817"/>
                <a:stretch/>
              </p:blipFill>
              <p:spPr bwMode="auto">
                <a:xfrm>
                  <a:off x="3558879" y="4505407"/>
                  <a:ext cx="482653" cy="458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399" b="15867" l="1731" r="18269">
                              <a14:foregroundMark x1="5000" y1="7934" x2="14615" y2="84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1" r="80896" b="82680"/>
                <a:stretch/>
              </p:blipFill>
              <p:spPr bwMode="auto">
                <a:xfrm>
                  <a:off x="3845704" y="4212631"/>
                  <a:ext cx="471538" cy="421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" name="Image 29" descr="RÃ©sultat de recherche d'images pour &quot;picto noir voiture&quot;"/>
              <p:cNvPicPr preferRelativeResize="0"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80000" l="2000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298" y="3815373"/>
                <a:ext cx="516210" cy="570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" name="Groupe 4"/>
          <p:cNvGrpSpPr/>
          <p:nvPr/>
        </p:nvGrpSpPr>
        <p:grpSpPr>
          <a:xfrm>
            <a:off x="326666" y="2004387"/>
            <a:ext cx="5880646" cy="1626811"/>
            <a:chOff x="6187528" y="2012336"/>
            <a:chExt cx="5880646" cy="1626811"/>
          </a:xfrm>
        </p:grpSpPr>
        <p:sp>
          <p:nvSpPr>
            <p:cNvPr id="14" name="ZoneTexte 13"/>
            <p:cNvSpPr txBox="1"/>
            <p:nvPr/>
          </p:nvSpPr>
          <p:spPr>
            <a:xfrm>
              <a:off x="6193669" y="2469596"/>
              <a:ext cx="587450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000" b="1" dirty="0" smtClean="0">
                  <a:solidFill>
                    <a:srgbClr val="51AF2F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rPr>
                <a:t>Contact</a:t>
              </a:r>
              <a:r>
                <a:rPr lang="fr-FR" sz="2000" b="1" dirty="0" smtClean="0">
                  <a:solidFill>
                    <a:schemeClr val="bg1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rPr>
                <a:t> : Sylvie DRAUX, Fatima AMEGUINE</a:t>
              </a:r>
            </a:p>
            <a:p>
              <a:pPr>
                <a:spcAft>
                  <a:spcPts val="1200"/>
                </a:spcAft>
              </a:pPr>
              <a:r>
                <a:rPr lang="fr-FR" sz="2000" b="1" dirty="0" smtClean="0">
                  <a:solidFill>
                    <a:schemeClr val="bg1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rPr>
                <a:t>03.62.26.02.20 pepiniere.transalley@transalley.com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187528" y="2012336"/>
              <a:ext cx="431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Responsable : 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Annick LOZACH</a:t>
              </a:r>
              <a:endPara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3849" y="2284666"/>
            <a:ext cx="57691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51AF2F"/>
              </a:buClr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 </a:t>
            </a:r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 </a:t>
            </a:r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Engineering - </a:t>
            </a:r>
            <a:r>
              <a:rPr lang="fr-FR" sz="24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fr-FR" sz="2400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fr-FR" sz="2400" dirty="0" err="1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Czelecz</a:t>
            </a:r>
            <a:endParaRPr lang="fr-FR" sz="2400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51AF2F"/>
              </a:buClr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 </a:t>
            </a:r>
            <a:r>
              <a:rPr lang="fr-FR" sz="2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Ingenierie</a:t>
            </a:r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fr-FR" sz="24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F. </a:t>
            </a:r>
            <a:r>
              <a:rPr lang="fr-FR" sz="2400" dirty="0" err="1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Lacoffe</a:t>
            </a:r>
            <a:endParaRPr lang="fr-FR" sz="2400" dirty="0" smtClean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51AF2F"/>
              </a:buClr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Drôle de - </a:t>
            </a:r>
            <a:r>
              <a:rPr lang="fr-FR" sz="24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V. </a:t>
            </a:r>
            <a:r>
              <a:rPr lang="fr-FR" sz="2400" dirty="0" err="1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Benayachi</a:t>
            </a:r>
            <a:endParaRPr lang="fr-FR" sz="2400" dirty="0" smtClean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10" name="Ellipse 9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85214" y="4337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centre d’affaires de 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 aux entreprises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87528" y="3286317"/>
            <a:ext cx="496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fr-FR" sz="5400" b="1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entreprises domiciliées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8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ous-titre 2"/>
          <p:cNvSpPr>
            <a:spLocks noGrp="1"/>
          </p:cNvSpPr>
          <p:nvPr>
            <p:ph type="subTitle"/>
          </p:nvPr>
        </p:nvSpPr>
        <p:spPr>
          <a:xfrm>
            <a:off x="609600" y="165470"/>
            <a:ext cx="10972800" cy="1708150"/>
          </a:xfrm>
        </p:spPr>
        <p:txBody>
          <a:bodyPr/>
          <a:lstStyle/>
          <a:p>
            <a:endParaRPr lang="fr-FR" sz="48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48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autres acteurs du technopole</a:t>
            </a:r>
            <a:endParaRPr lang="fr-FR" sz="4800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sz="4800" dirty="0"/>
          </a:p>
        </p:txBody>
      </p:sp>
      <p:sp>
        <p:nvSpPr>
          <p:cNvPr id="25" name="Ellipse 24"/>
          <p:cNvSpPr/>
          <p:nvPr/>
        </p:nvSpPr>
        <p:spPr>
          <a:xfrm>
            <a:off x="5049879" y="1495433"/>
            <a:ext cx="2249242" cy="20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5049879" y="4449230"/>
            <a:ext cx="2249242" cy="20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1794724" y="2456627"/>
            <a:ext cx="2249242" cy="20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76" y="2534740"/>
            <a:ext cx="1144937" cy="1865823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>
          <a:xfrm>
            <a:off x="8582114" y="2456627"/>
            <a:ext cx="2249242" cy="20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11" y="2968183"/>
            <a:ext cx="1800074" cy="10588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30857" y="0"/>
            <a:ext cx="1161143" cy="1146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https://www.uphf.fr/sites/default/files/images/logo-doae-uvh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93" y="1882510"/>
            <a:ext cx="1669403" cy="13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logo CISIT&quot;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84" y="4950514"/>
            <a:ext cx="2336901" cy="10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00025" y="1779190"/>
            <a:ext cx="80676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Développement de Transalley</a:t>
            </a:r>
            <a:endParaRPr lang="fr-FR" sz="5400" b="1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Ellipse 11"/>
          <p:cNvSpPr>
            <a:spLocks noChangeAspect="1"/>
          </p:cNvSpPr>
          <p:nvPr/>
        </p:nvSpPr>
        <p:spPr>
          <a:xfrm>
            <a:off x="7648798" y="-1342913"/>
            <a:ext cx="9543827" cy="954382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63390" y="0"/>
            <a:ext cx="914400" cy="914400"/>
          </a:xfrm>
          <a:prstGeom prst="rect">
            <a:avLst/>
          </a:prstGeom>
          <a:solidFill>
            <a:srgbClr val="51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1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51771" y="0"/>
            <a:ext cx="740229" cy="928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/>
          <p:cNvCxnSpPr/>
          <p:nvPr/>
        </p:nvCxnSpPr>
        <p:spPr>
          <a:xfrm>
            <a:off x="666751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32815" y="281342"/>
            <a:ext cx="7766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Kiosque </a:t>
            </a:r>
            <a:r>
              <a:rPr lang="fr-FR" sz="4800" dirty="0">
                <a:solidFill>
                  <a:prstClr val="white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Mobilité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294967295"/>
          </p:nvPr>
        </p:nvSpPr>
        <p:spPr>
          <a:xfrm>
            <a:off x="11257159" y="344566"/>
            <a:ext cx="519935" cy="275493"/>
          </a:xfrm>
          <a:prstGeom prst="rect">
            <a:avLst/>
          </a:prstGeom>
        </p:spPr>
        <p:txBody>
          <a:bodyPr/>
          <a:lstStyle/>
          <a:p>
            <a:fld id="{D016A34A-4B13-4FBE-8CE6-7D4D43183F92}" type="slidenum">
              <a:rPr lang="fr-FR">
                <a:solidFill>
                  <a:prstClr val="black"/>
                </a:solidFill>
              </a:rPr>
              <a:pPr/>
              <a:t>17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51AF2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" b="96575" l="3247" r="95455">
                        <a14:backgroundMark x1="9740" y1="89041" x2="9740" y2="89041"/>
                        <a14:backgroundMark x1="49351" y1="46575" x2="49351" y2="46575"/>
                        <a14:backgroundMark x1="90260" y1="15068" x2="90260" y2="15068"/>
                        <a14:backgroundMark x1="17532" y1="6164" x2="17532" y2="6164"/>
                        <a14:backgroundMark x1="86364" y1="86301" x2="86364" y2="86301"/>
                        <a14:backgroundMark x1="35714" y1="81507" x2="35714" y2="8150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8" y="3991390"/>
            <a:ext cx="640471" cy="60762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4" y="4007879"/>
            <a:ext cx="579941" cy="574648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84" y="4056246"/>
            <a:ext cx="315965" cy="60762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07" y="3991390"/>
            <a:ext cx="279367" cy="608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2657" y="110963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solidFill>
                  <a:prstClr val="white"/>
                </a:solidFill>
                <a:latin typeface="MetaBold-Roman" panose="020B0802030000020004" pitchFamily="34" charset="0"/>
              </a:rPr>
              <a:t>Projet partenarial</a:t>
            </a:r>
          </a:p>
          <a:p>
            <a:endParaRPr lang="fr-FR" sz="1200" dirty="0">
              <a:solidFill>
                <a:srgbClr val="51AF2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fr-FR" sz="2400" dirty="0">
                <a:solidFill>
                  <a:srgbClr val="51AF2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Prestations/Services de mobilité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428" y="3501542"/>
            <a:ext cx="9448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51AF2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Événements/Sensibilisation/Ateliers découverte sur les mobilités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577" y="5031690"/>
            <a:ext cx="7340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51AF2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Open Garage / Startup Garage / Expérimentations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769676" y="5509368"/>
            <a:ext cx="4599685" cy="1095854"/>
            <a:chOff x="395584" y="5461488"/>
            <a:chExt cx="4599685" cy="1095854"/>
          </a:xfrm>
        </p:grpSpPr>
        <p:grpSp>
          <p:nvGrpSpPr>
            <p:cNvPr id="3" name="Groupe 2"/>
            <p:cNvGrpSpPr/>
            <p:nvPr/>
          </p:nvGrpSpPr>
          <p:grpSpPr>
            <a:xfrm>
              <a:off x="395584" y="5490798"/>
              <a:ext cx="1746160" cy="1053638"/>
              <a:chOff x="497180" y="5490798"/>
              <a:chExt cx="1746160" cy="1053638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180" y="5516007"/>
                <a:ext cx="573009" cy="487058"/>
              </a:xfrm>
              <a:prstGeom prst="rect">
                <a:avLst/>
              </a:prstGeom>
            </p:spPr>
          </p:pic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409" y="5509368"/>
                <a:ext cx="406343" cy="468488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0971" y="5490798"/>
                <a:ext cx="515708" cy="487058"/>
              </a:xfrm>
              <a:prstGeom prst="rect">
                <a:avLst/>
              </a:prstGeom>
            </p:spPr>
          </p:pic>
          <p:sp>
            <p:nvSpPr>
              <p:cNvPr id="44" name="ZoneTexte 43"/>
              <p:cNvSpPr txBox="1"/>
              <p:nvPr/>
            </p:nvSpPr>
            <p:spPr>
              <a:xfrm>
                <a:off x="507817" y="6021216"/>
                <a:ext cx="1735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solidFill>
                      <a:prstClr val="white"/>
                    </a:solidFill>
                  </a:rPr>
                  <a:t>Lieu d’innovation ouvert</a:t>
                </a:r>
                <a:endParaRPr lang="fr-FR" sz="14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2411486" y="5461488"/>
              <a:ext cx="2583783" cy="1095854"/>
              <a:chOff x="3251962" y="5452252"/>
              <a:chExt cx="2583783" cy="1095854"/>
            </a:xfrm>
          </p:grpSpPr>
          <p:pic>
            <p:nvPicPr>
              <p:cNvPr id="36" name="Image 35"/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12" b="67316"/>
              <a:stretch/>
            </p:blipFill>
            <p:spPr>
              <a:xfrm>
                <a:off x="4215336" y="5452252"/>
                <a:ext cx="567464" cy="564151"/>
              </a:xfrm>
              <a:prstGeom prst="rect">
                <a:avLst/>
              </a:prstGeom>
            </p:spPr>
          </p:pic>
          <p:sp>
            <p:nvSpPr>
              <p:cNvPr id="45" name="ZoneTexte 44"/>
              <p:cNvSpPr txBox="1"/>
              <p:nvPr/>
            </p:nvSpPr>
            <p:spPr>
              <a:xfrm>
                <a:off x="3251962" y="6024886"/>
                <a:ext cx="25837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solidFill>
                      <a:prstClr val="white"/>
                    </a:solidFill>
                  </a:rPr>
                  <a:t>Site d’expérimentations (services, véhicules, …) </a:t>
                </a:r>
                <a:endParaRPr lang="fr-FR" sz="1400" b="1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24" y="3999751"/>
            <a:ext cx="678176" cy="6105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" name="Image 50"/>
          <p:cNvPicPr preferRelativeResize="0"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892" y="2092659"/>
            <a:ext cx="1430230" cy="1124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J:\Transalley\Kiosque Mobilité\Educeco\Educeco2018\Photos\20180525_094954.jpg"/>
          <p:cNvPicPr preferRelativeResize="0"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7641">
            <a:off x="9299401" y="5004255"/>
            <a:ext cx="2653068" cy="11192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7" name="Picture 3" descr="J:\Transalley\Kiosque Mobilité\Journées-Animations\19 octobre\photos\DSCF3528.JPG"/>
          <p:cNvPicPr preferRelativeResize="0"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78" y="5204564"/>
            <a:ext cx="2002029" cy="1126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8" name="Picture 4" descr="J:\Transalley\Kiosque Mobilité\Journées-Animations\19 octobre\photos\DSCF3532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t="16133" r="14751" b="8755"/>
          <a:stretch/>
        </p:blipFill>
        <p:spPr bwMode="auto">
          <a:xfrm rot="775625">
            <a:off x="10865629" y="2385308"/>
            <a:ext cx="1061561" cy="16110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J:\Transalley\Kiosque Mobilité\Journées-Animations\Journee_SR_13102017\photos\IMG-20171016-WA001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7740">
            <a:off x="8776188" y="3819831"/>
            <a:ext cx="2300271" cy="9704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8179861" y="120431"/>
            <a:ext cx="3642024" cy="1988038"/>
            <a:chOff x="8269032" y="301275"/>
            <a:chExt cx="3642024" cy="1988038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30864">
              <a:off x="10471056" y="475632"/>
              <a:ext cx="1440000" cy="171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e 9"/>
            <p:cNvGrpSpPr/>
            <p:nvPr/>
          </p:nvGrpSpPr>
          <p:grpSpPr>
            <a:xfrm>
              <a:off x="8269032" y="301275"/>
              <a:ext cx="2519016" cy="1988038"/>
              <a:chOff x="8269032" y="301275"/>
              <a:chExt cx="2519016" cy="1988038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8048" y="301275"/>
                <a:ext cx="1440000" cy="1725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21434">
                <a:off x="8628048" y="379561"/>
                <a:ext cx="1440000" cy="1722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98821">
                <a:off x="8269032" y="563667"/>
                <a:ext cx="1440160" cy="1725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" name="Groupe 11"/>
          <p:cNvGrpSpPr/>
          <p:nvPr/>
        </p:nvGrpSpPr>
        <p:grpSpPr>
          <a:xfrm>
            <a:off x="406221" y="2341515"/>
            <a:ext cx="8170050" cy="1069825"/>
            <a:chOff x="560330" y="2486647"/>
            <a:chExt cx="8170050" cy="1069825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743" y="2532570"/>
              <a:ext cx="561600" cy="602784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96" y="2508234"/>
              <a:ext cx="561600" cy="65145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31"/>
            <a:stretch/>
          </p:blipFill>
          <p:spPr>
            <a:xfrm>
              <a:off x="6478657" y="2532570"/>
              <a:ext cx="845543" cy="534656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52"/>
            <a:stretch/>
          </p:blipFill>
          <p:spPr>
            <a:xfrm>
              <a:off x="7377484" y="2532570"/>
              <a:ext cx="561600" cy="526482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286" y="2543823"/>
              <a:ext cx="640881" cy="532609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 rotWithShape="1">
            <a:blip r:embed="rId2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83" r="86204"/>
            <a:stretch/>
          </p:blipFill>
          <p:spPr>
            <a:xfrm>
              <a:off x="8086340" y="2486647"/>
              <a:ext cx="590053" cy="581587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621063" y="3033252"/>
              <a:ext cx="17355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Locations à tarifs inclusifs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2351260" y="3017877"/>
              <a:ext cx="1778653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Entretiens à tarifs “inclusifs”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676091" y="3008641"/>
              <a:ext cx="1735523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Conseils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Information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4930365" y="3008641"/>
              <a:ext cx="1735523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Accès au permis de conduire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478657" y="3008641"/>
              <a:ext cx="2251723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Mobilités solidaires/responsables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2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30" y="2513532"/>
              <a:ext cx="562013" cy="499568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2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025" y="2523049"/>
              <a:ext cx="561600" cy="612144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 rotWithShape="1">
            <a:blip r:embed="rId2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99"/>
            <a:stretch/>
          </p:blipFill>
          <p:spPr>
            <a:xfrm>
              <a:off x="1877345" y="2523053"/>
              <a:ext cx="528797" cy="532609"/>
            </a:xfrm>
            <a:prstGeom prst="rect">
              <a:avLst/>
            </a:prstGeom>
          </p:spPr>
        </p:pic>
      </p:grpSp>
      <p:grpSp>
        <p:nvGrpSpPr>
          <p:cNvPr id="14" name="Groupe 13"/>
          <p:cNvGrpSpPr/>
          <p:nvPr/>
        </p:nvGrpSpPr>
        <p:grpSpPr>
          <a:xfrm>
            <a:off x="245835" y="3911887"/>
            <a:ext cx="7342265" cy="1050365"/>
            <a:chOff x="489697" y="3968384"/>
            <a:chExt cx="7342265" cy="1050365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331" y="4056246"/>
              <a:ext cx="652459" cy="477915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187" y="3968384"/>
              <a:ext cx="422332" cy="57464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3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58" y="4077793"/>
              <a:ext cx="486493" cy="486493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239" y="4034988"/>
              <a:ext cx="487723" cy="508044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2687146" y="4710972"/>
              <a:ext cx="1735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Éco mobilité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5644017" y="4710972"/>
              <a:ext cx="1735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Sécurité routière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1AF2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85" b="96575" l="3247" r="95455">
                          <a14:backgroundMark x1="9740" y1="89041" x2="9740" y2="89041"/>
                          <a14:backgroundMark x1="49351" y1="46575" x2="49351" y2="46575"/>
                          <a14:backgroundMark x1="90260" y1="15068" x2="90260" y2="15068"/>
                          <a14:backgroundMark x1="17532" y1="6164" x2="17532" y2="6164"/>
                          <a14:backgroundMark x1="86364" y1="86301" x2="86364" y2="86301"/>
                          <a14:backgroundMark x1="35714" y1="81507" x2="35714" y2="81507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05" y="3991390"/>
              <a:ext cx="640471" cy="60762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811" y="4007879"/>
              <a:ext cx="579941" cy="574648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64" y="3991390"/>
              <a:ext cx="279367" cy="608400"/>
            </a:xfrm>
            <a:prstGeom prst="rect">
              <a:avLst/>
            </a:prstGeom>
          </p:spPr>
        </p:pic>
        <p:sp>
          <p:nvSpPr>
            <p:cNvPr id="61" name="ZoneTexte 60"/>
            <p:cNvSpPr txBox="1"/>
            <p:nvPr/>
          </p:nvSpPr>
          <p:spPr>
            <a:xfrm>
              <a:off x="489697" y="4710972"/>
              <a:ext cx="1735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Eco conduite</a:t>
              </a:r>
              <a:endParaRPr lang="fr-FR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581" y="3999751"/>
              <a:ext cx="678176" cy="610591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872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000"/>
    </mc:Choice>
    <mc:Fallback xmlns="">
      <p:transition spd="slow" advClick="0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32812" y="281342"/>
            <a:ext cx="96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Bâtiments </a:t>
            </a:r>
            <a:r>
              <a:rPr lang="fr-FR" sz="4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actuels</a:t>
            </a:r>
            <a:endParaRPr lang="fr-FR" sz="4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520044" y="4904451"/>
            <a:ext cx="2806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RESIDENCE CROUS 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150 </a:t>
            </a:r>
            <a:r>
              <a:rPr lang="fr-FR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logements pour 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étudiants et chercheurs invités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136022" y="4853680"/>
            <a:ext cx="2091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INNOVESPACE</a:t>
            </a:r>
          </a:p>
          <a:p>
            <a:pPr algn="ctr"/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fr-FR" sz="1600" b="1" baseline="300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ère</a:t>
            </a:r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Tranche</a:t>
            </a:r>
            <a:endParaRPr lang="fr-FR" sz="1600" b="1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i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5000 m²</a:t>
            </a:r>
            <a:endParaRPr lang="fr-FR" sz="1600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bureaux + ateliers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 t="18208" r="22961" b="5393"/>
          <a:stretch/>
        </p:blipFill>
        <p:spPr>
          <a:xfrm>
            <a:off x="6446156" y="1659088"/>
            <a:ext cx="2923613" cy="2942023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0"/>
          <a:stretch/>
        </p:blipFill>
        <p:spPr>
          <a:xfrm>
            <a:off x="2694807" y="1624931"/>
            <a:ext cx="2967579" cy="3016307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 t="18208" r="22961" b="5393"/>
          <a:stretch/>
        </p:blipFill>
        <p:spPr>
          <a:xfrm>
            <a:off x="6446156" y="1590774"/>
            <a:ext cx="2923613" cy="2942023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0"/>
          <a:stretch/>
        </p:blipFill>
        <p:spPr>
          <a:xfrm>
            <a:off x="2694807" y="1590774"/>
            <a:ext cx="2967579" cy="3016307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</p:spTree>
    <p:extLst>
      <p:ext uri="{BB962C8B-B14F-4D97-AF65-F5344CB8AC3E}">
        <p14:creationId xmlns:p14="http://schemas.microsoft.com/office/powerpoint/2010/main" val="10760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32812" y="281342"/>
            <a:ext cx="1165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Bâtiments </a:t>
            </a:r>
            <a:r>
              <a:rPr lang="fr-FR" sz="4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programmés 2019-2020</a:t>
            </a:r>
            <a:endParaRPr lang="fr-FR" sz="4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84311" y="1206349"/>
            <a:ext cx="3433483" cy="5450144"/>
            <a:chOff x="600635" y="1206349"/>
            <a:chExt cx="3433483" cy="5450144"/>
          </a:xfrm>
        </p:grpSpPr>
        <p:sp>
          <p:nvSpPr>
            <p:cNvPr id="21" name="ZoneTexte 20"/>
            <p:cNvSpPr txBox="1"/>
            <p:nvPr/>
          </p:nvSpPr>
          <p:spPr>
            <a:xfrm>
              <a:off x="600635" y="4840611"/>
              <a:ext cx="34334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INSTITUT DES TRANSPORTS DURABLES</a:t>
              </a:r>
            </a:p>
            <a:p>
              <a:pPr algn="ctr"/>
              <a:r>
                <a:rPr lang="fr-FR" sz="1600" i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2000 </a:t>
              </a:r>
              <a:r>
                <a:rPr lang="fr-F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m²</a:t>
              </a:r>
            </a:p>
            <a:p>
              <a:pPr algn="ctr"/>
              <a:endPara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Centre de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ressources et de promotion (showroom, conférence, centre documentaire)</a:t>
              </a:r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01" r="4583" b="8834"/>
            <a:stretch/>
          </p:blipFill>
          <p:spPr>
            <a:xfrm>
              <a:off x="852033" y="1624931"/>
              <a:ext cx="2958121" cy="2947990"/>
            </a:xfrm>
            <a:prstGeom prst="ellipse">
              <a:avLst/>
            </a:prstGeom>
            <a:ln w="57150">
              <a:solidFill>
                <a:srgbClr val="51AF2F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19484" y="1206349"/>
              <a:ext cx="1092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2019</a:t>
              </a:r>
              <a:endPara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560956" y="1223171"/>
            <a:ext cx="3148113" cy="5433322"/>
            <a:chOff x="4560956" y="1223171"/>
            <a:chExt cx="3148113" cy="5433322"/>
          </a:xfrm>
        </p:grpSpPr>
        <p:sp>
          <p:nvSpPr>
            <p:cNvPr id="29" name="ZoneTexte 28"/>
            <p:cNvSpPr txBox="1"/>
            <p:nvPr/>
          </p:nvSpPr>
          <p:spPr>
            <a:xfrm>
              <a:off x="4560956" y="4840611"/>
              <a:ext cx="31481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INSTITUT INTERNATIONAL DU MANAGEMENT</a:t>
              </a:r>
            </a:p>
            <a:p>
              <a:pPr algn="ctr"/>
              <a:r>
                <a:rPr lang="fr-FR" sz="1600" i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4000 </a:t>
              </a:r>
              <a:r>
                <a:rPr lang="fr-F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m²</a:t>
              </a:r>
            </a:p>
            <a:p>
              <a:pPr algn="ctr"/>
              <a:endPara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Formation IAE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orientée transport (droit, économie, gestion)</a:t>
              </a:r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" r="47597"/>
            <a:stretch/>
          </p:blipFill>
          <p:spPr>
            <a:xfrm>
              <a:off x="4560956" y="1606459"/>
              <a:ext cx="2979369" cy="2947990"/>
            </a:xfrm>
            <a:prstGeom prst="ellipse">
              <a:avLst/>
            </a:prstGeom>
            <a:ln w="57150">
              <a:solidFill>
                <a:srgbClr val="51AF2F"/>
              </a:solidFill>
            </a:ln>
          </p:spPr>
        </p:pic>
        <p:sp>
          <p:nvSpPr>
            <p:cNvPr id="11" name="ZoneTexte 10"/>
            <p:cNvSpPr txBox="1"/>
            <p:nvPr/>
          </p:nvSpPr>
          <p:spPr>
            <a:xfrm>
              <a:off x="5543872" y="1223171"/>
              <a:ext cx="1048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2019</a:t>
              </a:r>
              <a:endPara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8435953" y="1208191"/>
            <a:ext cx="3698291" cy="5448302"/>
            <a:chOff x="8188909" y="1208191"/>
            <a:chExt cx="3698291" cy="5448302"/>
          </a:xfrm>
        </p:grpSpPr>
        <p:sp>
          <p:nvSpPr>
            <p:cNvPr id="30" name="ZoneTexte 29"/>
            <p:cNvSpPr txBox="1"/>
            <p:nvPr/>
          </p:nvSpPr>
          <p:spPr>
            <a:xfrm>
              <a:off x="8188909" y="4840611"/>
              <a:ext cx="369829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PISTE</a:t>
              </a:r>
              <a:r>
                <a:rPr lang="fr-FR" sz="1600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EXTÉRIEURE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Infrastructure de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démonstration</a:t>
              </a:r>
            </a:p>
            <a:p>
              <a:pPr algn="ctr"/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d’expérimentation </a:t>
              </a:r>
            </a:p>
            <a:p>
              <a:pPr algn="ctr"/>
              <a:endParaRPr lang="fr-FR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fr-FR" sz="1600" dirty="0" smtClean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fr-FR" sz="1600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Système de transports intelligents – ITS, </a:t>
              </a:r>
              <a:r>
                <a:rPr lang="fr-FR" sz="1600" dirty="0" smtClean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véhicules </a:t>
              </a:r>
              <a:r>
                <a:rPr lang="fr-FR" sz="1600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autonomes, </a:t>
              </a:r>
              <a:r>
                <a:rPr lang="fr-FR" sz="1600" dirty="0" smtClean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mobilité &amp; handicap…)</a:t>
              </a:r>
              <a:endPara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0" r="25293"/>
            <a:stretch/>
          </p:blipFill>
          <p:spPr>
            <a:xfrm>
              <a:off x="8278121" y="1619098"/>
              <a:ext cx="3019066" cy="2941184"/>
            </a:xfrm>
            <a:prstGeom prst="ellipse">
              <a:avLst/>
            </a:prstGeom>
            <a:ln w="57150">
              <a:solidFill>
                <a:srgbClr val="51AF2F"/>
              </a:solidFill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9281233" y="1208191"/>
              <a:ext cx="1112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2019</a:t>
              </a:r>
              <a:endPara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297186" y="0"/>
            <a:ext cx="894814" cy="95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5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L’incubateur</a:t>
            </a:r>
            <a:r>
              <a:rPr lang="fr-FR" sz="40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création d’entreprises innovantes</a:t>
            </a:r>
            <a:endParaRPr lang="fr-FR" sz="36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944710" y="3980302"/>
            <a:ext cx="1259194" cy="1259194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505173" y="3980302"/>
            <a:ext cx="1259194" cy="1259194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3019316" y="5361152"/>
            <a:ext cx="23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essources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9824" y="5361152"/>
            <a:ext cx="19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Hébergement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914327" y="1890571"/>
            <a:ext cx="1259194" cy="1259194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532586" y="1890571"/>
            <a:ext cx="1259194" cy="1259194"/>
          </a:xfrm>
          <a:prstGeom prst="ellipse">
            <a:avLst/>
          </a:prstGeom>
          <a:solidFill>
            <a:srgbClr val="51AF2F"/>
          </a:solidFill>
          <a:ln w="57150"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3133060" y="3182465"/>
            <a:ext cx="213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Accès à des dispositifs d’aide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08111" y="3191372"/>
            <a:ext cx="244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personnalisé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53729" y="2012336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FFFF"/>
                </a:solidFill>
              </a:rPr>
              <a:t>€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187528" y="20123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Responsable : </a:t>
            </a:r>
            <a:r>
              <a:rPr lang="fr-F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Nicolas DINTER  </a:t>
            </a:r>
          </a:p>
          <a:p>
            <a:endParaRPr lang="fr-FR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187528" y="3286317"/>
            <a:ext cx="496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projets incubés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46" b="100000" l="3214" r="97143">
                        <a14:foregroundMark x1="20357" y1="69888" x2="20357" y2="69888"/>
                        <a14:foregroundMark x1="65714" y1="76580" x2="65714" y2="76580"/>
                        <a14:foregroundMark x1="47143" y1="39777" x2="47143" y2="39777"/>
                        <a14:foregroundMark x1="36429" y1="30112" x2="36429" y2="30112"/>
                        <a14:foregroundMark x1="46786" y1="20818" x2="46786" y2="20818"/>
                        <a14:foregroundMark x1="62143" y1="27881" x2="62143" y2="27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028" r="-6621" b="-7207"/>
          <a:stretch/>
        </p:blipFill>
        <p:spPr>
          <a:xfrm>
            <a:off x="3635042" y="4192621"/>
            <a:ext cx="1148359" cy="1027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7528" y="2366279"/>
            <a:ext cx="335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incubateur@transalley.com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71" y="4192621"/>
            <a:ext cx="1006065" cy="773231"/>
          </a:xfrm>
          <a:prstGeom prst="rect">
            <a:avLst/>
          </a:prstGeom>
          <a:noFill/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4" y="2066544"/>
            <a:ext cx="1021780" cy="8772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32" name="Ellipse 31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2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78185" y="4853680"/>
            <a:ext cx="2091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INNOVESPACE, 2</a:t>
            </a:r>
            <a:r>
              <a:rPr lang="fr-FR" sz="1600" b="1" baseline="300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ème</a:t>
            </a:r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tranche</a:t>
            </a:r>
            <a:endParaRPr lang="fr-FR" sz="1600" b="1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i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2010 m²</a:t>
            </a:r>
            <a:endParaRPr lang="fr-FR" sz="1600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Bureaux + 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ateliers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0"/>
          <a:stretch/>
        </p:blipFill>
        <p:spPr>
          <a:xfrm>
            <a:off x="536970" y="1624931"/>
            <a:ext cx="2967579" cy="2944587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  <p:sp>
        <p:nvSpPr>
          <p:cNvPr id="20" name="ZoneTexte 19"/>
          <p:cNvSpPr txBox="1"/>
          <p:nvPr/>
        </p:nvSpPr>
        <p:spPr>
          <a:xfrm>
            <a:off x="8766517" y="4853680"/>
            <a:ext cx="2806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PÔLE SERVICES</a:t>
            </a:r>
            <a:endParaRPr lang="fr-FR" sz="1600" b="1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i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1700 </a:t>
            </a:r>
            <a:r>
              <a:rPr lang="fr-FR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m2 </a:t>
            </a:r>
            <a:endParaRPr lang="fr-FR" sz="1600" i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Restauration, commerces, crèche, services…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5"/>
          <a:stretch/>
        </p:blipFill>
        <p:spPr>
          <a:xfrm>
            <a:off x="8497105" y="1624931"/>
            <a:ext cx="3075709" cy="3027503"/>
          </a:xfrm>
          <a:prstGeom prst="ellipse">
            <a:avLst/>
          </a:prstGeom>
          <a:ln w="57150">
            <a:solidFill>
              <a:srgbClr val="51AF2F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6971" y="0"/>
            <a:ext cx="1045029" cy="1001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039627" y="4853680"/>
            <a:ext cx="3846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NOVAE</a:t>
            </a:r>
          </a:p>
          <a:p>
            <a:pPr algn="ctr"/>
            <a:endParaRPr lang="fr-FR" sz="1600" b="1" dirty="0" smtClean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4500 m²</a:t>
            </a:r>
          </a:p>
          <a:p>
            <a:pPr algn="ctr"/>
            <a:endParaRPr lang="fr-FR" sz="1600" dirty="0" smtClean="0">
              <a:solidFill>
                <a:schemeClr val="bg1"/>
              </a:solidFill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2 </a:t>
            </a:r>
            <a:r>
              <a:rPr lang="fr-FR" sz="1600" dirty="0">
                <a:solidFill>
                  <a:schemeClr val="bg1"/>
                </a:solidFill>
              </a:rPr>
              <a:t>bâtiments de 2000 m² et 2500 m² de surface de plancher repartis sur R + 2</a:t>
            </a:r>
            <a:endParaRPr lang="fr-FR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1600" b="1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4" name="Image 5" descr="https://immobilierneuf-kic.fr/wp-content/uploads/2017/12/Nova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8" y="1624931"/>
            <a:ext cx="3069644" cy="2944586"/>
          </a:xfrm>
          <a:prstGeom prst="ellipse">
            <a:avLst/>
          </a:prstGeom>
          <a:noFill/>
          <a:ln w="57150">
            <a:solidFill>
              <a:srgbClr val="51AF2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332812" y="281342"/>
            <a:ext cx="1165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Bâtiments </a:t>
            </a:r>
            <a:r>
              <a:rPr lang="fr-FR" sz="4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programmés 2019-2020</a:t>
            </a:r>
            <a:endParaRPr lang="fr-FR" sz="4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03160" y="1206349"/>
            <a:ext cx="109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fr-F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543872" y="1223171"/>
            <a:ext cx="104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fr-F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528277" y="1208191"/>
            <a:ext cx="111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fr-F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666750" y="1712078"/>
            <a:ext cx="591103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  <a:p>
            <a:r>
              <a:rPr lang="fr-FR" sz="6600" b="1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ACTUALITES</a:t>
            </a:r>
            <a:endParaRPr lang="fr-FR" sz="5400" b="1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029673" y="-1342913"/>
            <a:ext cx="9543827" cy="954382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95314" y="0"/>
            <a:ext cx="696686" cy="986971"/>
          </a:xfrm>
          <a:prstGeom prst="rect">
            <a:avLst/>
          </a:prstGeom>
          <a:solidFill>
            <a:srgbClr val="51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3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32457" y="14514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6335484" y="1436922"/>
            <a:ext cx="5268687" cy="3060000"/>
          </a:xfrm>
          <a:prstGeom prst="roundRect">
            <a:avLst>
              <a:gd name="adj" fmla="val 9178"/>
            </a:avLst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400803" y="1720481"/>
            <a:ext cx="51334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 Programme de 7 modules </a:t>
            </a:r>
            <a:r>
              <a:rPr lang="fr-FR" sz="24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à la carte</a:t>
            </a:r>
            <a:r>
              <a:rPr lang="fr-FR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fr-FR" sz="2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totalement </a:t>
            </a:r>
            <a:r>
              <a:rPr lang="fr-FR" sz="2400" dirty="0" smtClean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gratuit</a:t>
            </a:r>
            <a:endParaRPr lang="fr-FR" sz="2400" dirty="0" smtClean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fr-FR" sz="2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fr-FR" sz="2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</a:t>
            </a:r>
            <a:r>
              <a:rPr lang="fr-FR" sz="22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estiné aux PME et PMI de la région Hauts-de-France souhaitant accélérer leur développement sur les marchés des mobilités</a:t>
            </a:r>
            <a:endParaRPr lang="fr-FR" sz="2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4" y="55428"/>
            <a:ext cx="4870381" cy="68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5"/>
            <a:ext cx="4793961" cy="68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32457" y="14514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6335484" y="1436922"/>
            <a:ext cx="5268687" cy="3060000"/>
          </a:xfrm>
          <a:prstGeom prst="roundRect">
            <a:avLst>
              <a:gd name="adj" fmla="val 9178"/>
            </a:avLst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400803" y="1822077"/>
            <a:ext cx="5133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 </a:t>
            </a:r>
            <a:r>
              <a:rPr lang="fr-FR" sz="22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Parcours de </a:t>
            </a:r>
            <a:r>
              <a:rPr lang="fr-FR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 </a:t>
            </a:r>
            <a:r>
              <a:rPr lang="fr-FR" sz="20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ateliers collectifs</a:t>
            </a:r>
          </a:p>
          <a:p>
            <a:pPr algn="ctr"/>
            <a:r>
              <a:rPr lang="fr-FR" sz="22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Transfrontaliers</a:t>
            </a:r>
          </a:p>
          <a:p>
            <a:pPr algn="ctr"/>
            <a:r>
              <a:rPr lang="fr-FR" sz="22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pPr algn="ctr"/>
            <a:r>
              <a:rPr lang="fr-FR" sz="22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Destiné aux porteurs de projet et jeunes entreprises en phase de commercialisation</a:t>
            </a:r>
            <a:endParaRPr lang="fr-FR" sz="2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" y="66632"/>
            <a:ext cx="1345565" cy="92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A34A-4B13-4FBE-8CE6-7D4D43183F92}" type="slidenum">
              <a:rPr lang="fr-FR" smtClean="0"/>
              <a:pPr/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1369843" y="138361"/>
            <a:ext cx="689811" cy="661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2" y="1219199"/>
            <a:ext cx="6000261" cy="398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61" y="1922121"/>
            <a:ext cx="5297487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93305" y="2165684"/>
            <a:ext cx="485388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vous proposons de passer un moment convivial </a:t>
            </a:r>
            <a:r>
              <a:rPr lang="fr-FR" sz="2000" b="1" dirty="0">
                <a:solidFill>
                  <a:srgbClr val="00B0F0"/>
                </a:solidFill>
              </a:rPr>
              <a:t>une </a:t>
            </a:r>
            <a:r>
              <a:rPr lang="fr-FR" sz="2000" b="1" dirty="0" smtClean="0">
                <a:solidFill>
                  <a:srgbClr val="00B0F0"/>
                </a:solidFill>
              </a:rPr>
              <a:t>fois par mois à </a:t>
            </a:r>
            <a:r>
              <a:rPr lang="fr-FR" sz="2000" b="1" dirty="0">
                <a:solidFill>
                  <a:srgbClr val="00B0F0"/>
                </a:solidFill>
              </a:rPr>
              <a:t>la cafétéria </a:t>
            </a:r>
            <a:r>
              <a:rPr lang="fr-FR" dirty="0">
                <a:solidFill>
                  <a:schemeClr val="bg1"/>
                </a:solidFill>
              </a:rPr>
              <a:t>autour d’un petit déjeuner : </a:t>
            </a:r>
            <a:r>
              <a:rPr lang="fr-FR" dirty="0" smtClean="0">
                <a:solidFill>
                  <a:schemeClr val="bg1"/>
                </a:solidFill>
              </a:rPr>
              <a:t>café</a:t>
            </a:r>
            <a:r>
              <a:rPr lang="fr-FR" dirty="0">
                <a:solidFill>
                  <a:schemeClr val="bg1"/>
                </a:solidFill>
              </a:rPr>
              <a:t>, thé et viennoiseries </a:t>
            </a:r>
            <a:r>
              <a:rPr lang="fr-FR" dirty="0" smtClean="0">
                <a:solidFill>
                  <a:schemeClr val="bg1"/>
                </a:solidFill>
              </a:rPr>
              <a:t>seront à </a:t>
            </a:r>
            <a:r>
              <a:rPr lang="fr-FR" dirty="0">
                <a:solidFill>
                  <a:schemeClr val="bg1"/>
                </a:solidFill>
              </a:rPr>
              <a:t>votre disposition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Prochain rendez vous « Petit Déjeuner »: </a:t>
            </a:r>
          </a:p>
          <a:p>
            <a:pPr algn="ctr"/>
            <a:r>
              <a:rPr lang="fr-FR" sz="3600" b="1" dirty="0">
                <a:solidFill>
                  <a:schemeClr val="bg1"/>
                </a:solidFill>
              </a:rPr>
              <a:t>L</a:t>
            </a:r>
            <a:r>
              <a:rPr lang="fr-FR" sz="3600" b="1" dirty="0" smtClean="0">
                <a:solidFill>
                  <a:schemeClr val="bg1"/>
                </a:solidFill>
              </a:rPr>
              <a:t>e 26 Novembre 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32457" y="14514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6555191" y="307604"/>
            <a:ext cx="5283201" cy="3060000"/>
            <a:chOff x="551541" y="254001"/>
            <a:chExt cx="5283201" cy="3060000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551541" y="254001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1AF2F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80569" y="315355"/>
              <a:ext cx="5254173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</a:rPr>
                <a:t>08 Novembre</a:t>
              </a:r>
            </a:p>
            <a:p>
              <a:pPr algn="ctr"/>
              <a:endParaRPr lang="fr-FR" dirty="0" smtClean="0">
                <a:solidFill>
                  <a:srgbClr val="51AF2F"/>
                </a:solidFill>
              </a:endParaRPr>
            </a:p>
            <a:p>
              <a:pPr algn="ctr"/>
              <a:r>
                <a:rPr lang="fr-FR" sz="3600" dirty="0" smtClean="0">
                  <a:solidFill>
                    <a:srgbClr val="51AF2F"/>
                  </a:solidFill>
                </a:rPr>
                <a:t>Marché ferroviaire</a:t>
              </a:r>
            </a:p>
            <a:p>
              <a:pPr algn="ctr"/>
              <a:endParaRPr lang="fr-FR" sz="3200" dirty="0" smtClean="0">
                <a:solidFill>
                  <a:srgbClr val="51AF2F"/>
                </a:solidFill>
              </a:endParaRPr>
            </a:p>
            <a:p>
              <a:pPr algn="ctr"/>
              <a:r>
                <a:rPr lang="fr-FR" sz="2400" dirty="0" smtClean="0">
                  <a:solidFill>
                    <a:srgbClr val="51AF2F"/>
                  </a:solidFill>
                </a:rPr>
                <a:t>Programme </a:t>
              </a:r>
              <a:r>
                <a:rPr lang="fr-FR" sz="2400" dirty="0">
                  <a:solidFill>
                    <a:srgbClr val="51AF2F"/>
                  </a:solidFill>
                </a:rPr>
                <a:t>Tremplin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520014" y="2882233"/>
              <a:ext cx="33568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Sur inscription (à l’accueil)</a:t>
              </a:r>
              <a:endParaRPr lang="fr-FR" dirty="0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588178" y="3635609"/>
            <a:ext cx="5268687" cy="3060000"/>
            <a:chOff x="6320970" y="3570529"/>
            <a:chExt cx="5268687" cy="3060000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6320970" y="3570529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570320" y="6196381"/>
              <a:ext cx="4640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Inscription:ceatech-hautsdefrance@cea.fr</a:t>
              </a:r>
              <a:endParaRPr lang="fr-FR" dirty="0"/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277760" y="228780"/>
            <a:ext cx="5497288" cy="3138824"/>
            <a:chOff x="6582573" y="154342"/>
            <a:chExt cx="5421087" cy="3110839"/>
          </a:xfrm>
        </p:grpSpPr>
        <p:sp>
          <p:nvSpPr>
            <p:cNvPr id="25" name="Rectangle à coins arrondis 24"/>
            <p:cNvSpPr/>
            <p:nvPr/>
          </p:nvSpPr>
          <p:spPr>
            <a:xfrm>
              <a:off x="6606646" y="205181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2573" y="154342"/>
              <a:ext cx="5421087" cy="3077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</a:rPr>
                <a:t>06 Novembre</a:t>
              </a:r>
            </a:p>
            <a:p>
              <a:pPr algn="ctr"/>
              <a:r>
                <a:rPr lang="fr-FR" sz="3600" dirty="0" smtClean="0">
                  <a:solidFill>
                    <a:srgbClr val="51AF2F"/>
                  </a:solidFill>
                  <a:sym typeface="Wingdings"/>
                </a:rPr>
                <a:t></a:t>
              </a:r>
              <a:r>
                <a:rPr lang="fr-FR" sz="3600" dirty="0" smtClean="0">
                  <a:solidFill>
                    <a:srgbClr val="51AF2F"/>
                  </a:solidFill>
                </a:rPr>
                <a:t>Interpeller, séduire, convaincre et conclure</a:t>
              </a:r>
              <a:r>
                <a:rPr lang="fr-FR" sz="3600" dirty="0" smtClean="0">
                  <a:solidFill>
                    <a:srgbClr val="51AF2F"/>
                  </a:solidFill>
                  <a:sym typeface="Wingdings"/>
                </a:rPr>
                <a:t></a:t>
              </a:r>
              <a:r>
                <a:rPr lang="fr-FR" sz="3600" dirty="0" smtClean="0">
                  <a:solidFill>
                    <a:srgbClr val="51AF2F"/>
                  </a:solidFill>
                </a:rPr>
                <a:t> </a:t>
              </a:r>
            </a:p>
            <a:p>
              <a:pPr algn="ctr"/>
              <a:endParaRPr lang="fr-FR" sz="1600" dirty="0">
                <a:solidFill>
                  <a:srgbClr val="51AF2F"/>
                </a:solidFill>
              </a:endParaRPr>
            </a:p>
            <a:p>
              <a:pPr algn="ctr"/>
              <a:r>
                <a:rPr lang="fr-FR" sz="2400" dirty="0">
                  <a:solidFill>
                    <a:srgbClr val="51AF2F"/>
                  </a:solidFill>
                </a:rPr>
                <a:t>Programme </a:t>
              </a:r>
              <a:r>
                <a:rPr lang="fr-FR" sz="2400" dirty="0" err="1">
                  <a:solidFill>
                    <a:srgbClr val="51AF2F"/>
                  </a:solidFill>
                </a:rPr>
                <a:t>Fast</a:t>
              </a:r>
              <a:r>
                <a:rPr lang="fr-FR" sz="2400" dirty="0">
                  <a:solidFill>
                    <a:srgbClr val="51AF2F"/>
                  </a:solidFill>
                </a:rPr>
                <a:t> to </a:t>
              </a:r>
              <a:r>
                <a:rPr lang="fr-FR" sz="2400" dirty="0" err="1">
                  <a:solidFill>
                    <a:srgbClr val="51AF2F"/>
                  </a:solidFill>
                </a:rPr>
                <a:t>Market</a:t>
              </a:r>
              <a:endParaRPr lang="fr-FR" sz="2400" dirty="0">
                <a:solidFill>
                  <a:srgbClr val="51AF2F"/>
                </a:solidFill>
              </a:endParaRPr>
            </a:p>
            <a:p>
              <a:pPr algn="ctr"/>
              <a:endParaRPr lang="fr-FR" sz="1050" dirty="0">
                <a:solidFill>
                  <a:schemeClr val="bg1"/>
                </a:solidFill>
              </a:endParaRPr>
            </a:p>
            <a:p>
              <a:pPr algn="ctr"/>
              <a:r>
                <a:rPr lang="fr-FR" sz="2400" dirty="0" smtClean="0">
                  <a:solidFill>
                    <a:schemeClr val="bg1"/>
                  </a:solidFill>
                </a:rPr>
                <a:t>[L.M.E à Mons(B)]</a:t>
              </a:r>
              <a:endParaRPr lang="fr-FR" sz="3200" dirty="0">
                <a:solidFill>
                  <a:srgbClr val="51AF2F"/>
                </a:solidFill>
              </a:endParaRPr>
            </a:p>
          </p:txBody>
        </p:sp>
      </p:grpSp>
      <p:sp>
        <p:nvSpPr>
          <p:cNvPr id="29" name="Rectangle à coins arrondis 28"/>
          <p:cNvSpPr/>
          <p:nvPr/>
        </p:nvSpPr>
        <p:spPr>
          <a:xfrm>
            <a:off x="253349" y="3679494"/>
            <a:ext cx="5473215" cy="3059706"/>
          </a:xfrm>
          <a:prstGeom prst="roundRect">
            <a:avLst>
              <a:gd name="adj" fmla="val 9178"/>
            </a:avLst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4526" y="3747208"/>
            <a:ext cx="5421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</a:rPr>
              <a:t>13 Novembre</a:t>
            </a:r>
          </a:p>
          <a:p>
            <a:pPr algn="ctr"/>
            <a:r>
              <a:rPr lang="fr-FR" sz="3600" dirty="0" smtClean="0">
                <a:solidFill>
                  <a:srgbClr val="51AF2F"/>
                </a:solidFill>
                <a:sym typeface="Wingdings"/>
              </a:rPr>
              <a:t></a:t>
            </a:r>
            <a:r>
              <a:rPr lang="fr-FR" sz="3600" dirty="0" smtClean="0">
                <a:solidFill>
                  <a:srgbClr val="51AF2F"/>
                </a:solidFill>
              </a:rPr>
              <a:t>Concurrence et tableaux de bord</a:t>
            </a:r>
            <a:r>
              <a:rPr lang="fr-FR" sz="3600" dirty="0" smtClean="0">
                <a:solidFill>
                  <a:srgbClr val="51AF2F"/>
                </a:solidFill>
                <a:sym typeface="Wingdings"/>
              </a:rPr>
              <a:t></a:t>
            </a:r>
            <a:endParaRPr lang="fr-FR" sz="3600" dirty="0" smtClean="0">
              <a:solidFill>
                <a:srgbClr val="51AF2F"/>
              </a:solidFill>
            </a:endParaRPr>
          </a:p>
          <a:p>
            <a:pPr algn="ctr"/>
            <a:endParaRPr lang="fr-FR" dirty="0">
              <a:solidFill>
                <a:srgbClr val="51AF2F"/>
              </a:solidFill>
            </a:endParaRPr>
          </a:p>
          <a:p>
            <a:pPr algn="ctr"/>
            <a:r>
              <a:rPr lang="fr-FR" sz="2400" dirty="0">
                <a:solidFill>
                  <a:srgbClr val="51AF2F"/>
                </a:solidFill>
              </a:rPr>
              <a:t>Programme </a:t>
            </a:r>
            <a:r>
              <a:rPr lang="fr-FR" sz="2400" dirty="0" err="1">
                <a:solidFill>
                  <a:srgbClr val="51AF2F"/>
                </a:solidFill>
              </a:rPr>
              <a:t>Fast</a:t>
            </a:r>
            <a:r>
              <a:rPr lang="fr-FR" sz="2400" dirty="0">
                <a:solidFill>
                  <a:srgbClr val="51AF2F"/>
                </a:solidFill>
              </a:rPr>
              <a:t> to </a:t>
            </a:r>
            <a:r>
              <a:rPr lang="fr-FR" sz="2400" dirty="0" err="1">
                <a:solidFill>
                  <a:srgbClr val="51AF2F"/>
                </a:solidFill>
              </a:rPr>
              <a:t>Market</a:t>
            </a:r>
            <a:endParaRPr lang="fr-FR" sz="2400" dirty="0">
              <a:solidFill>
                <a:srgbClr val="51AF2F"/>
              </a:solidFill>
            </a:endParaRPr>
          </a:p>
          <a:p>
            <a:pPr algn="ctr"/>
            <a:endParaRPr lang="fr-FR" sz="1000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[Pépinière Nouvelle Forge à Anzin</a:t>
            </a:r>
            <a:r>
              <a:rPr lang="fr-FR" sz="2400" dirty="0" smtClean="0">
                <a:solidFill>
                  <a:schemeClr val="bg1"/>
                </a:solidFill>
              </a:rPr>
              <a:t>]</a:t>
            </a:r>
            <a:endParaRPr lang="fr-FR" sz="3200" dirty="0">
              <a:solidFill>
                <a:srgbClr val="51AF2F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88177" y="3723086"/>
            <a:ext cx="526868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</a:rPr>
              <a:t>13 Novembre </a:t>
            </a:r>
            <a:endParaRPr lang="fr-FR" sz="4400" dirty="0">
              <a:solidFill>
                <a:schemeClr val="bg1"/>
              </a:solidFill>
            </a:endParaRPr>
          </a:p>
          <a:p>
            <a:pPr algn="ctr"/>
            <a:r>
              <a:rPr lang="fr-FR" sz="2800" dirty="0" smtClean="0">
                <a:solidFill>
                  <a:srgbClr val="51AF2F"/>
                </a:solidFill>
              </a:rPr>
              <a:t>Déjeuner de l’innovation</a:t>
            </a:r>
            <a:endParaRPr lang="fr-FR" sz="2400" dirty="0">
              <a:solidFill>
                <a:srgbClr val="51AF2F"/>
              </a:solidFill>
            </a:endParaRPr>
          </a:p>
          <a:p>
            <a:pPr algn="ctr"/>
            <a:r>
              <a:rPr lang="fr-FR" sz="2200" dirty="0">
                <a:solidFill>
                  <a:srgbClr val="51AF2F"/>
                </a:solidFill>
                <a:sym typeface="Wingdings"/>
              </a:rPr>
              <a:t> </a:t>
            </a:r>
            <a:r>
              <a:rPr lang="fr-FR" sz="2200" dirty="0" smtClean="0">
                <a:solidFill>
                  <a:srgbClr val="51AF2F"/>
                </a:solidFill>
              </a:rPr>
              <a:t>Nouvelles technologies d’affichage</a:t>
            </a:r>
            <a:r>
              <a:rPr lang="fr-FR" sz="2200" dirty="0" smtClean="0">
                <a:solidFill>
                  <a:srgbClr val="51AF2F"/>
                </a:solidFill>
                <a:sym typeface="Wingdings"/>
              </a:rPr>
              <a:t></a:t>
            </a:r>
            <a:endParaRPr lang="fr-FR" sz="2200" dirty="0" smtClean="0">
              <a:solidFill>
                <a:srgbClr val="51AF2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159" y="5284164"/>
            <a:ext cx="2446750" cy="9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9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32457" y="14514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6519231" y="462429"/>
            <a:ext cx="5421087" cy="6067183"/>
            <a:chOff x="-2738602" y="483431"/>
            <a:chExt cx="5421087" cy="6067183"/>
          </a:xfrm>
        </p:grpSpPr>
        <p:sp>
          <p:nvSpPr>
            <p:cNvPr id="5" name="Rectangle 4"/>
            <p:cNvSpPr/>
            <p:nvPr/>
          </p:nvSpPr>
          <p:spPr>
            <a:xfrm>
              <a:off x="-2738602" y="483431"/>
              <a:ext cx="5421087" cy="200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4400" dirty="0">
                  <a:solidFill>
                    <a:schemeClr val="bg1"/>
                  </a:solidFill>
                </a:rPr>
                <a:t>16 Novembre </a:t>
              </a:r>
              <a:endParaRPr lang="fr-FR" sz="4400" dirty="0" smtClean="0">
                <a:solidFill>
                  <a:schemeClr val="bg1"/>
                </a:solidFill>
              </a:endParaRPr>
            </a:p>
            <a:p>
              <a:pPr algn="ctr"/>
              <a:endParaRPr lang="fr-FR" sz="8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3600" dirty="0">
                  <a:solidFill>
                    <a:srgbClr val="51AF2F"/>
                  </a:solidFill>
                </a:rPr>
                <a:t>Permanence </a:t>
              </a:r>
              <a:r>
                <a:rPr lang="fr-FR" sz="3600" dirty="0" smtClean="0">
                  <a:solidFill>
                    <a:srgbClr val="51AF2F"/>
                  </a:solidFill>
                </a:rPr>
                <a:t>Avocat Cabinet </a:t>
              </a:r>
              <a:r>
                <a:rPr lang="fr-FR" sz="3600" dirty="0">
                  <a:solidFill>
                    <a:srgbClr val="51AF2F"/>
                  </a:solidFill>
                </a:rPr>
                <a:t>Eloquence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1700855" y="6181282"/>
              <a:ext cx="33568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Sur inscription (à l’accueil)</a:t>
              </a:r>
              <a:endParaRPr lang="fr-FR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6595432" y="175484"/>
            <a:ext cx="5268687" cy="3060000"/>
            <a:chOff x="333831" y="3530945"/>
            <a:chExt cx="5268687" cy="3060000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333831" y="3530945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295377" y="6154009"/>
              <a:ext cx="33568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Sur inscription (à l’accueil)</a:t>
              </a:r>
              <a:endParaRPr lang="fr-FR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335796" y="3590326"/>
            <a:ext cx="5268687" cy="3060000"/>
            <a:chOff x="6320970" y="3570529"/>
            <a:chExt cx="5268687" cy="3060000"/>
          </a:xfrm>
        </p:grpSpPr>
        <p:sp>
          <p:nvSpPr>
            <p:cNvPr id="25" name="Rectangle à coins arrondis 24"/>
            <p:cNvSpPr/>
            <p:nvPr/>
          </p:nvSpPr>
          <p:spPr>
            <a:xfrm>
              <a:off x="6320970" y="3570529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20970" y="3596746"/>
              <a:ext cx="5254173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4400" dirty="0">
                  <a:solidFill>
                    <a:schemeClr val="bg1"/>
                  </a:solidFill>
                </a:rPr>
                <a:t>16 </a:t>
              </a:r>
              <a:r>
                <a:rPr lang="fr-FR" sz="4400" dirty="0" smtClean="0">
                  <a:solidFill>
                    <a:schemeClr val="bg1"/>
                  </a:solidFill>
                </a:rPr>
                <a:t>Novembre </a:t>
              </a:r>
              <a:endParaRPr lang="fr-FR" sz="4400" dirty="0">
                <a:solidFill>
                  <a:schemeClr val="bg1"/>
                </a:solidFill>
              </a:endParaRPr>
            </a:p>
            <a:p>
              <a:pPr algn="ctr"/>
              <a:endParaRPr lang="fr-FR" sz="2000" dirty="0" smtClean="0">
                <a:solidFill>
                  <a:srgbClr val="51AF2F"/>
                </a:solidFill>
              </a:endParaRPr>
            </a:p>
            <a:p>
              <a:pPr algn="ctr"/>
              <a:r>
                <a:rPr lang="fr-FR" sz="3600" dirty="0" err="1" smtClean="0">
                  <a:solidFill>
                    <a:srgbClr val="51AF2F"/>
                  </a:solidFill>
                </a:rPr>
                <a:t>Welcome</a:t>
              </a:r>
              <a:r>
                <a:rPr lang="fr-FR" sz="3600" dirty="0" smtClean="0">
                  <a:solidFill>
                    <a:srgbClr val="51AF2F"/>
                  </a:solidFill>
                </a:rPr>
                <a:t> </a:t>
              </a:r>
              <a:r>
                <a:rPr lang="fr-FR" sz="3600" dirty="0">
                  <a:solidFill>
                    <a:srgbClr val="51AF2F"/>
                  </a:solidFill>
                </a:rPr>
                <a:t>&amp; </a:t>
              </a:r>
              <a:r>
                <a:rPr lang="fr-FR" sz="3600" dirty="0" smtClean="0">
                  <a:solidFill>
                    <a:srgbClr val="51AF2F"/>
                  </a:solidFill>
                </a:rPr>
                <a:t>News </a:t>
              </a:r>
              <a:endParaRPr lang="fr-FR" sz="3600" dirty="0">
                <a:solidFill>
                  <a:srgbClr val="51AF2F"/>
                </a:solidFill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027538" y="6197282"/>
              <a:ext cx="38555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Réservé aux résidents et invités</a:t>
              </a:r>
              <a:endParaRPr lang="fr-FR" dirty="0"/>
            </a:p>
          </p:txBody>
        </p:sp>
      </p:grpSp>
      <p:sp>
        <p:nvSpPr>
          <p:cNvPr id="17" name="Rectangle à coins arrondis 16"/>
          <p:cNvSpPr/>
          <p:nvPr/>
        </p:nvSpPr>
        <p:spPr>
          <a:xfrm>
            <a:off x="6577986" y="3593170"/>
            <a:ext cx="5268687" cy="3060000"/>
          </a:xfrm>
          <a:prstGeom prst="roundRect">
            <a:avLst>
              <a:gd name="adj" fmla="val 9178"/>
            </a:avLst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519231" y="3605288"/>
            <a:ext cx="542108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</a:rPr>
              <a:t>29 Novembre</a:t>
            </a:r>
          </a:p>
          <a:p>
            <a:pPr algn="ctr"/>
            <a:endParaRPr lang="fr-FR" sz="2000" dirty="0" smtClean="0">
              <a:solidFill>
                <a:srgbClr val="51AF2F"/>
              </a:solidFill>
            </a:endParaRPr>
          </a:p>
          <a:p>
            <a:pPr algn="ctr"/>
            <a:r>
              <a:rPr lang="fr-FR" sz="3600" dirty="0" smtClean="0">
                <a:solidFill>
                  <a:srgbClr val="51AF2F"/>
                </a:solidFill>
              </a:rPr>
              <a:t>Marché </a:t>
            </a:r>
            <a:r>
              <a:rPr lang="fr-FR" sz="3600" dirty="0">
                <a:solidFill>
                  <a:srgbClr val="51AF2F"/>
                </a:solidFill>
              </a:rPr>
              <a:t>Aéronautique</a:t>
            </a:r>
          </a:p>
          <a:p>
            <a:pPr algn="ctr"/>
            <a:endParaRPr lang="fr-FR" sz="2800" dirty="0" smtClean="0">
              <a:solidFill>
                <a:srgbClr val="51AF2F"/>
              </a:solidFill>
            </a:endParaRPr>
          </a:p>
          <a:p>
            <a:pPr algn="ctr"/>
            <a:r>
              <a:rPr lang="fr-FR" sz="2400" dirty="0" smtClean="0">
                <a:solidFill>
                  <a:srgbClr val="51AF2F"/>
                </a:solidFill>
              </a:rPr>
              <a:t>Programme Tremplin</a:t>
            </a:r>
            <a:endParaRPr lang="fr-FR" sz="2800" dirty="0" smtClean="0">
              <a:solidFill>
                <a:srgbClr val="51AF2F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335797" y="169295"/>
            <a:ext cx="5268687" cy="3060000"/>
            <a:chOff x="6320970" y="3570529"/>
            <a:chExt cx="5268687" cy="3060000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6320970" y="3570529"/>
              <a:ext cx="5268687" cy="3060000"/>
            </a:xfrm>
            <a:prstGeom prst="roundRect">
              <a:avLst>
                <a:gd name="adj" fmla="val 9178"/>
              </a:avLst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251179" y="6196381"/>
              <a:ext cx="33568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Sur inscription (à l’accueil)</a:t>
              </a:r>
              <a:endParaRPr lang="fr-FR" dirty="0"/>
            </a:p>
          </p:txBody>
        </p:sp>
      </p:grpSp>
      <p:sp>
        <p:nvSpPr>
          <p:cNvPr id="28" name="ZoneTexte 27"/>
          <p:cNvSpPr txBox="1"/>
          <p:nvPr/>
        </p:nvSpPr>
        <p:spPr>
          <a:xfrm>
            <a:off x="335796" y="256772"/>
            <a:ext cx="5268687" cy="2972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</a:rPr>
              <a:t>15 Novembre </a:t>
            </a:r>
            <a:endParaRPr lang="fr-FR" sz="4400" dirty="0">
              <a:solidFill>
                <a:schemeClr val="bg1"/>
              </a:solidFill>
            </a:endParaRPr>
          </a:p>
          <a:p>
            <a:pPr algn="ctr"/>
            <a:endParaRPr lang="fr-FR" sz="1200" dirty="0" smtClean="0">
              <a:solidFill>
                <a:srgbClr val="51AF2F"/>
              </a:solidFill>
            </a:endParaRPr>
          </a:p>
          <a:p>
            <a:pPr algn="ctr"/>
            <a:r>
              <a:rPr lang="fr-FR" sz="3600" dirty="0" smtClean="0">
                <a:solidFill>
                  <a:srgbClr val="51AF2F"/>
                </a:solidFill>
              </a:rPr>
              <a:t>Stratégie d’accès au marché</a:t>
            </a:r>
          </a:p>
          <a:p>
            <a:pPr algn="ctr">
              <a:lnSpc>
                <a:spcPct val="150000"/>
              </a:lnSpc>
            </a:pPr>
            <a:r>
              <a:rPr lang="fr-FR" sz="2400" dirty="0" smtClean="0">
                <a:solidFill>
                  <a:srgbClr val="51AF2F"/>
                </a:solidFill>
              </a:rPr>
              <a:t>Programme Tremplin</a:t>
            </a:r>
            <a:endParaRPr lang="fr-FR" sz="2400" dirty="0">
              <a:solidFill>
                <a:srgbClr val="51AF2F"/>
              </a:solidFill>
            </a:endParaRPr>
          </a:p>
          <a:p>
            <a:pPr algn="ctr"/>
            <a:endParaRPr lang="fr-FR" sz="2400" dirty="0" smtClean="0">
              <a:solidFill>
                <a:srgbClr val="51A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988746" y="5892024"/>
            <a:ext cx="397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www.transalley.com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|35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441633" y="2685800"/>
            <a:ext cx="279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03" y="4242973"/>
            <a:ext cx="6118895" cy="51193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033" y="5838966"/>
            <a:ext cx="1457828" cy="56567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43" y="1550951"/>
            <a:ext cx="2615215" cy="25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wheel spokes="1"/>
      </p:transition>
    </mc:Choice>
    <mc:Fallback xmlns="">
      <p:transition spd="slow" advClick="0" advTm="30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32814" y="281342"/>
            <a:ext cx="10532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 financeurs et partenaires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1610822" y="34306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fr-FR" sz="12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r>
            <a:endParaRPr lang="fr-FR"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3127" y="3230068"/>
            <a:ext cx="1210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 projet est cofinancé par l’Union européenne avec le Fonds européen de développement </a:t>
            </a:r>
            <a:r>
              <a:rPr lang="fr-FR" sz="2000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régional</a:t>
            </a:r>
            <a:endParaRPr lang="fr-FR" sz="2000" dirty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89" y="2054632"/>
            <a:ext cx="958381" cy="96298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86" y="2297754"/>
            <a:ext cx="1580365" cy="47674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11" y="2308223"/>
            <a:ext cx="1577188" cy="45580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2814" y="1188452"/>
            <a:ext cx="937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Transalley est soutenu financièrement par :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3" y="2121672"/>
            <a:ext cx="1315566" cy="8289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80" y="2070101"/>
            <a:ext cx="1155968" cy="93205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332814" y="3821489"/>
            <a:ext cx="937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 partenaires </a:t>
            </a:r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22" y="4900670"/>
            <a:ext cx="1219905" cy="371276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13" y="4843423"/>
            <a:ext cx="1641201" cy="547067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0" y="4675498"/>
            <a:ext cx="1309234" cy="70347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68" y="5601217"/>
            <a:ext cx="1592175" cy="835892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89" y="4646032"/>
            <a:ext cx="1470754" cy="8203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42" y="5725616"/>
            <a:ext cx="1233694" cy="60451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16" y="5854431"/>
            <a:ext cx="1281943" cy="34694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4" y="5601217"/>
            <a:ext cx="1567407" cy="853309"/>
          </a:xfrm>
          <a:prstGeom prst="rect">
            <a:avLst/>
          </a:prstGeom>
        </p:spPr>
      </p:pic>
      <p:grpSp>
        <p:nvGrpSpPr>
          <p:cNvPr id="42" name="Groupe 41"/>
          <p:cNvGrpSpPr/>
          <p:nvPr/>
        </p:nvGrpSpPr>
        <p:grpSpPr>
          <a:xfrm>
            <a:off x="9625548" y="5709948"/>
            <a:ext cx="1855933" cy="635847"/>
            <a:chOff x="8980040" y="5203349"/>
            <a:chExt cx="2174106" cy="744854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40"/>
            <a:stretch/>
          </p:blipFill>
          <p:spPr>
            <a:xfrm>
              <a:off x="8980040" y="5203349"/>
              <a:ext cx="1176331" cy="744854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24"/>
            <a:stretch/>
          </p:blipFill>
          <p:spPr>
            <a:xfrm>
              <a:off x="9977815" y="5313939"/>
              <a:ext cx="1176331" cy="465090"/>
            </a:xfrm>
            <a:prstGeom prst="rect">
              <a:avLst/>
            </a:prstGeom>
          </p:spPr>
        </p:pic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465" y="4761431"/>
            <a:ext cx="1338344" cy="72982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73" y="4900670"/>
            <a:ext cx="1329691" cy="4886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89" y="5821039"/>
            <a:ext cx="1208759" cy="4136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84" y="4917974"/>
            <a:ext cx="1718075" cy="336668"/>
          </a:xfrm>
          <a:prstGeom prst="rect">
            <a:avLst/>
          </a:prstGeom>
        </p:spPr>
      </p:pic>
      <p:pic>
        <p:nvPicPr>
          <p:cNvPr id="3078" name="Picture 6" descr="Logo Université Polytechnique Hauts-de-France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91" y="2321813"/>
            <a:ext cx="1285875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06877" y="6583014"/>
            <a:ext cx="11053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1"/>
          <p:cNvSpPr txBox="1">
            <a:spLocks/>
          </p:cNvSpPr>
          <p:nvPr/>
        </p:nvSpPr>
        <p:spPr>
          <a:xfrm>
            <a:off x="11409567" y="496982"/>
            <a:ext cx="519935" cy="275493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prstClr val="white"/>
                </a:solidFill>
                <a:latin typeface="MetaBold-Caps" pitchFamily="34" charset="0"/>
              </a:rPr>
              <a:t>2</a:t>
            </a:r>
          </a:p>
        </p:txBody>
      </p:sp>
      <p:pic>
        <p:nvPicPr>
          <p:cNvPr id="9" name="Picture 2" descr="J:\Transalley\Communication Transalley\Logos partenaires\logos résidents technopôle non membres asso\2iv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4" y="50507"/>
            <a:ext cx="1493055" cy="4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ccue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26" y="4933687"/>
            <a:ext cx="1186661" cy="47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J:\Transalley\Communication Transalley\Logos partenaires\logos résidents technopôle non membres asso\Visuel_Carré_BILS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28" y="1970378"/>
            <a:ext cx="1649724" cy="164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J:\Transalley\Communication Transalley\Logos partenaires\logos résidents technopôle non membres asso\logo icar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34" y="4958455"/>
            <a:ext cx="1317627" cy="56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79" y="1932107"/>
            <a:ext cx="2430364" cy="243548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6" y="566953"/>
            <a:ext cx="1238581" cy="6036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299" y="1544965"/>
            <a:ext cx="1146788" cy="51755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4" y="1934846"/>
            <a:ext cx="1017919" cy="699850"/>
          </a:xfrm>
          <a:prstGeom prst="rect">
            <a:avLst/>
          </a:prstGeom>
        </p:spPr>
      </p:pic>
      <p:pic>
        <p:nvPicPr>
          <p:cNvPr id="22" name="Picture 2" descr="C:\Users\Accueil\AppData\Local\Microsoft\Windows\Temporary Internet Files\Content.Outlook\06UX6CXW\Logo ANM (4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21" y="294883"/>
            <a:ext cx="1104936" cy="5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4" b="31040"/>
          <a:stretch/>
        </p:blipFill>
        <p:spPr bwMode="auto">
          <a:xfrm>
            <a:off x="2901169" y="3344737"/>
            <a:ext cx="1475713" cy="53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Logo MDI Transports Terrestres H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08" y="4108035"/>
            <a:ext cx="1237924" cy="57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36" y="2826273"/>
            <a:ext cx="1126899" cy="516639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43" y="4841776"/>
            <a:ext cx="1368199" cy="429941"/>
          </a:xfrm>
          <a:prstGeom prst="rect">
            <a:avLst/>
          </a:prstGeom>
        </p:spPr>
      </p:pic>
      <p:pic>
        <p:nvPicPr>
          <p:cNvPr id="28" name="Image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t="27380" r="28323" b="30582"/>
          <a:stretch/>
        </p:blipFill>
        <p:spPr bwMode="auto">
          <a:xfrm>
            <a:off x="10719656" y="4760563"/>
            <a:ext cx="938647" cy="62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6529323" y="5150509"/>
            <a:ext cx="108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NEPTUNE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97" y="3988563"/>
            <a:ext cx="936075" cy="93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1"/>
          <a:stretch/>
        </p:blipFill>
        <p:spPr bwMode="auto">
          <a:xfrm>
            <a:off x="8658096" y="5441694"/>
            <a:ext cx="1467481" cy="26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9" y="3377287"/>
            <a:ext cx="1924283" cy="409733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4" y="632191"/>
            <a:ext cx="598295" cy="974998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95" y="2826273"/>
            <a:ext cx="801932" cy="437283"/>
          </a:xfrm>
          <a:prstGeom prst="rect">
            <a:avLst/>
          </a:prstGeom>
        </p:spPr>
      </p:pic>
      <p:pic>
        <p:nvPicPr>
          <p:cNvPr id="40" name="Picture 2" descr="C:\AA RUCHE VALENCIENNES\Dossiers des entreprises\ANDIMAN\ANDIMAN logo2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71" y="3948377"/>
            <a:ext cx="1171539" cy="55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1" y="5902617"/>
            <a:ext cx="1191960" cy="701155"/>
          </a:xfrm>
          <a:prstGeom prst="rect">
            <a:avLst/>
          </a:prstGeom>
        </p:spPr>
      </p:pic>
      <p:pic>
        <p:nvPicPr>
          <p:cNvPr id="42" name="Image 18" descr="as_logo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2" y="5056746"/>
            <a:ext cx="989517" cy="7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9" y="4747760"/>
            <a:ext cx="1117044" cy="219144"/>
          </a:xfrm>
          <a:prstGeom prst="rect">
            <a:avLst/>
          </a:prstGeom>
        </p:spPr>
      </p:pic>
      <p:pic>
        <p:nvPicPr>
          <p:cNvPr id="44" name="Picture 5" descr="C:\Users\TATIANA\AppData\Local\Microsoft\Windows\Temporary Internet Files\Content.Outlook\T4AACG38\logo axelium.pn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24055" r="5661" b="15121"/>
          <a:stretch/>
        </p:blipFill>
        <p:spPr bwMode="auto">
          <a:xfrm>
            <a:off x="2313307" y="1086296"/>
            <a:ext cx="1324119" cy="27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9"/>
          <a:stretch/>
        </p:blipFill>
        <p:spPr bwMode="auto">
          <a:xfrm>
            <a:off x="2382928" y="4326452"/>
            <a:ext cx="862105" cy="22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81" y="6130267"/>
            <a:ext cx="1646889" cy="46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829" y="2049390"/>
            <a:ext cx="852180" cy="595326"/>
          </a:xfrm>
          <a:prstGeom prst="rect">
            <a:avLst/>
          </a:prstGeom>
        </p:spPr>
      </p:pic>
      <p:pic>
        <p:nvPicPr>
          <p:cNvPr id="48" name="Imag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11838" r="6992" b="11389"/>
          <a:stretch>
            <a:fillRect/>
          </a:stretch>
        </p:blipFill>
        <p:spPr bwMode="auto">
          <a:xfrm>
            <a:off x="5020333" y="5818921"/>
            <a:ext cx="1369748" cy="54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908" y="781589"/>
            <a:ext cx="1000705" cy="367744"/>
          </a:xfrm>
          <a:prstGeom prst="rect">
            <a:avLst/>
          </a:prstGeom>
        </p:spPr>
      </p:pic>
      <p:pic>
        <p:nvPicPr>
          <p:cNvPr id="50" name="Image 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36" y="2214131"/>
            <a:ext cx="1639811" cy="28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 3" descr="logo SACI aout 2016 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57" y="3387644"/>
            <a:ext cx="1071415" cy="63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10" y="1165222"/>
            <a:ext cx="1340659" cy="281464"/>
          </a:xfrm>
          <a:prstGeom prst="rect">
            <a:avLst/>
          </a:prstGeom>
        </p:spPr>
      </p:pic>
      <p:pic>
        <p:nvPicPr>
          <p:cNvPr id="53" name="Picture 2" descr="Integral-Group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14" y="1087053"/>
            <a:ext cx="775807" cy="7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40" y="192308"/>
            <a:ext cx="1805495" cy="619348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545" y="5907013"/>
            <a:ext cx="1037427" cy="468283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61" y="2813995"/>
            <a:ext cx="842667" cy="82581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0764897" y="4027552"/>
            <a:ext cx="877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VIPE</a:t>
            </a:r>
          </a:p>
        </p:txBody>
      </p:sp>
      <p:pic>
        <p:nvPicPr>
          <p:cNvPr id="60" name="Picture 1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3" t="5431" r="28381" b="-5431"/>
          <a:stretch/>
        </p:blipFill>
        <p:spPr>
          <a:xfrm>
            <a:off x="2303222" y="1694076"/>
            <a:ext cx="1318397" cy="712942"/>
          </a:xfrm>
          <a:prstGeom prst="rect">
            <a:avLst/>
          </a:prstGeom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9" y="301037"/>
            <a:ext cx="2278896" cy="20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s://mail.vci-cloud.com/owa/service.svc/s/GetFileAttachment?id=AAMkADA4ZDY0N2NkLWM5NjUtNDU0Zi04ZWMxLTc2YmZkOWVlZmZkYgBGAAAAAACmxmf4DpsISb1gnibaxtPaBwArI%2FkWDtP1RJNddsye2W0pAAAAAAENAAArI%2FkWDtP1RJNddsye2W0pAAB2pPw0AAABEgAQAO46WFh5gQNDsu5i3Hj26hE%3D&amp;isImagePreview=True&amp;X-OWA-CANARY=0NGp0gFerUSV0HQlOygVyVrN5XR9jtUIMY477xBeV29-SpN_8DNTTNYvDMe6bXJS-kUI0_HAAYc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AutoShape 4" descr="https://mail.vci-cloud.com/owa/service.svc/s/GetFileAttachment?id=AAMkADA4ZDY0N2NkLWM5NjUtNDU0Zi04ZWMxLTc2YmZkOWVlZmZkYgBGAAAAAACmxmf4DpsISb1gnibaxtPaBwArI%2FkWDtP1RJNddsye2W0pAAAAAAENAAArI%2FkWDtP1RJNddsye2W0pAAB2pPw0AAABEgAQAO46WFh5gQNDsu5i3Hj26hE%3D&amp;isImagePreview=True&amp;X-OWA-CANARY=0NGp0gFerUSV0HQlOygVyVrN5XR9jtUIMY477xBeV29-SpN_8DNTTNYvDMe6bXJS-kUI0_HAAYc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91" y="5618592"/>
            <a:ext cx="1109670" cy="74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Image 58"/>
          <p:cNvPicPr/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t="10494" r="12038" b="10007"/>
          <a:stretch/>
        </p:blipFill>
        <p:spPr bwMode="auto">
          <a:xfrm>
            <a:off x="10845904" y="1689301"/>
            <a:ext cx="852180" cy="94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8" y="379787"/>
            <a:ext cx="1517246" cy="4318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6A09EBBA-777C-4190-B49D-455CF4F135B9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62" y="5109880"/>
            <a:ext cx="924858" cy="9248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04" y="2802789"/>
            <a:ext cx="1113714" cy="52987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077481" y="5764667"/>
            <a:ext cx="1862959" cy="75297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17" y="3873306"/>
            <a:ext cx="973676" cy="1127759"/>
          </a:xfrm>
          <a:prstGeom prst="rect">
            <a:avLst/>
          </a:prstGeom>
        </p:spPr>
      </p:pic>
      <p:pic>
        <p:nvPicPr>
          <p:cNvPr id="4098" name="Picture 2" descr="http://www.educeco.net/local/cache-vignettes/L180xH120/arton1310-0296c.jp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1" y="1224660"/>
            <a:ext cx="85725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5494074" y="456309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3Dome</a:t>
            </a:r>
            <a:endParaRPr lang="fr-FR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96561" y="5956487"/>
            <a:ext cx="86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FireJet</a:t>
            </a:r>
            <a:endParaRPr lang="fr-FR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21705" y="102636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Maison </a:t>
            </a:r>
            <a:r>
              <a:rPr lang="fr-FR" dirty="0" err="1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ginger</a:t>
            </a:r>
            <a:endParaRPr lang="fr-FR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595029" y="1446686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FL-ingénierie</a:t>
            </a:r>
            <a:endParaRPr lang="fr-FR" dirty="0">
              <a:solidFill>
                <a:prstClr val="black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7" name="Connecteur droit 66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9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019715" y="2221032"/>
            <a:ext cx="244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b="1" dirty="0" err="1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Hybster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3202824" y="2592016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Grégory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de prototypage rapide nouvelle génération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3156406" y="198269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134982" y="2592016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Steven &amp; Rémy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Trottinette la plus compacte au monde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t="14266" r="77101" b="79600"/>
          <a:stretch/>
        </p:blipFill>
        <p:spPr bwMode="auto">
          <a:xfrm>
            <a:off x="795848" y="2103247"/>
            <a:ext cx="1165860" cy="5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à coins arrondis 39"/>
          <p:cNvSpPr/>
          <p:nvPr/>
        </p:nvSpPr>
        <p:spPr>
          <a:xfrm>
            <a:off x="57048" y="198269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6270666" y="2592016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Enguerrand &amp; Charles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Nouvelle génération d’alarme pour voitures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6237006" y="198269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9253320" y="2181471"/>
            <a:ext cx="289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Neptune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9338508" y="2592016"/>
            <a:ext cx="285349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Damien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Remorque autonome pour la mise à l’eau d’engins nautiques 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9260575" y="198269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4546151" y="3791412"/>
            <a:ext cx="288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3Dome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614707" y="4264942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Matthias &amp; David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Captation vidéo indoor par drone  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4546152" y="369571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446793" y="3791412"/>
            <a:ext cx="289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VIPE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524728" y="4264942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Vincent &amp; Paul-Eric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Développement d’un fauteuil roulant électrique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1446794" y="369571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/>
          <p:cNvSpPr txBox="1"/>
          <p:nvPr/>
        </p:nvSpPr>
        <p:spPr>
          <a:xfrm>
            <a:off x="7634006" y="3821191"/>
            <a:ext cx="288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 err="1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Firejet</a:t>
            </a:r>
            <a:endParaRPr lang="fr-FR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7704686" y="4264942"/>
            <a:ext cx="27324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Jean-Michel</a:t>
            </a:r>
          </a:p>
          <a:p>
            <a:pPr lvl="0"/>
            <a:endParaRPr lang="fr-FR" sz="5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fr-FR" sz="1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Dispositif innovant pour l’extinction des incendies</a:t>
            </a:r>
            <a:endParaRPr lang="fr-FR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à coins arrondis 63"/>
          <p:cNvSpPr/>
          <p:nvPr/>
        </p:nvSpPr>
        <p:spPr>
          <a:xfrm>
            <a:off x="7626752" y="3695716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t="10084" r="21634" b="15029"/>
          <a:stretch/>
        </p:blipFill>
        <p:spPr bwMode="auto">
          <a:xfrm>
            <a:off x="3504570" y="2155219"/>
            <a:ext cx="385763" cy="47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1"/>
          <a:stretch/>
        </p:blipFill>
        <p:spPr bwMode="auto">
          <a:xfrm>
            <a:off x="6740334" y="2198654"/>
            <a:ext cx="1881685" cy="33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e 40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42" name="Ellipse 41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ZoneTexte 29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L’incubateur</a:t>
            </a:r>
            <a:r>
              <a:rPr lang="fr-FR" sz="40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création d’entreprises innovantes</a:t>
            </a:r>
            <a:endParaRPr lang="fr-FR" sz="36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croissance des jeunes pousses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262556" y="1555342"/>
            <a:ext cx="2447790" cy="1953578"/>
            <a:chOff x="2898699" y="1744311"/>
            <a:chExt cx="2447790" cy="1953578"/>
          </a:xfrm>
        </p:grpSpPr>
        <p:sp>
          <p:nvSpPr>
            <p:cNvPr id="20" name="Ellipse 19"/>
            <p:cNvSpPr/>
            <p:nvPr/>
          </p:nvSpPr>
          <p:spPr>
            <a:xfrm>
              <a:off x="3492830" y="1744311"/>
              <a:ext cx="1259194" cy="1259194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98699" y="3051558"/>
              <a:ext cx="2447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fr-FR" b="1" dirty="0" smtClean="0">
                  <a:solidFill>
                    <a:prstClr val="white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rPr>
                <a:t>Accompagnement personnalisé</a:t>
              </a:r>
              <a:endParaRPr lang="fr-FR" b="1" dirty="0">
                <a:solidFill>
                  <a:prstClr val="white"/>
                </a:solidFill>
                <a:latin typeface="MetaBold-Roman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04" y="1920284"/>
              <a:ext cx="1021780" cy="877272"/>
            </a:xfrm>
            <a:prstGeom prst="rect">
              <a:avLst/>
            </a:prstGeom>
          </p:spPr>
        </p:pic>
      </p:grpSp>
      <p:grpSp>
        <p:nvGrpSpPr>
          <p:cNvPr id="5" name="Groupe 4"/>
          <p:cNvGrpSpPr/>
          <p:nvPr/>
        </p:nvGrpSpPr>
        <p:grpSpPr>
          <a:xfrm>
            <a:off x="3012042" y="1573444"/>
            <a:ext cx="2303613" cy="1738070"/>
            <a:chOff x="435625" y="3861116"/>
            <a:chExt cx="2303613" cy="1738070"/>
          </a:xfrm>
        </p:grpSpPr>
        <p:sp>
          <p:nvSpPr>
            <p:cNvPr id="24" name="Ellipse 23"/>
            <p:cNvSpPr/>
            <p:nvPr/>
          </p:nvSpPr>
          <p:spPr>
            <a:xfrm>
              <a:off x="957835" y="3861116"/>
              <a:ext cx="1259194" cy="1259194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435625" y="3998095"/>
              <a:ext cx="2303613" cy="1601091"/>
              <a:chOff x="435625" y="3998095"/>
              <a:chExt cx="2303613" cy="1601091"/>
            </a:xfrm>
          </p:grpSpPr>
          <p:sp>
            <p:nvSpPr>
              <p:cNvPr id="25" name="ZoneTexte 24"/>
              <p:cNvSpPr txBox="1"/>
              <p:nvPr/>
            </p:nvSpPr>
            <p:spPr>
              <a:xfrm>
                <a:off x="435625" y="5229854"/>
                <a:ext cx="2303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fr-FR" b="1" dirty="0" smtClean="0">
                    <a:solidFill>
                      <a:prstClr val="whit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Mise en </a:t>
                </a:r>
                <a:r>
                  <a:rPr lang="fr-FR" b="1" dirty="0" smtClean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rPr>
                  <a:t>relation</a:t>
                </a:r>
                <a:endParaRPr lang="fr-FR" b="1" dirty="0">
                  <a:solidFill>
                    <a:prstClr val="white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989" y="3998095"/>
                <a:ext cx="1118776" cy="950959"/>
              </a:xfrm>
              <a:prstGeom prst="rect">
                <a:avLst/>
              </a:prstGeom>
            </p:spPr>
          </p:pic>
        </p:grpSp>
      </p:grpSp>
      <p:sp>
        <p:nvSpPr>
          <p:cNvPr id="21" name="ZoneTexte 20"/>
          <p:cNvSpPr txBox="1"/>
          <p:nvPr/>
        </p:nvSpPr>
        <p:spPr>
          <a:xfrm>
            <a:off x="6187528" y="2012336"/>
            <a:ext cx="864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Responsable : </a:t>
            </a:r>
            <a:r>
              <a:rPr lang="fr-F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Annick LOZACH</a:t>
            </a:r>
            <a:endParaRPr lang="fr-FR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39902" y="3286317"/>
            <a:ext cx="5880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entreprises accompagnées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87528" y="2366279"/>
            <a:ext cx="439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Pépinière.transalley@transalley.com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2439" y="3704467"/>
            <a:ext cx="4710841" cy="1748312"/>
            <a:chOff x="522439" y="3875917"/>
            <a:chExt cx="4710841" cy="1748312"/>
          </a:xfrm>
        </p:grpSpPr>
        <p:grpSp>
          <p:nvGrpSpPr>
            <p:cNvPr id="4" name="Groupe 3"/>
            <p:cNvGrpSpPr/>
            <p:nvPr/>
          </p:nvGrpSpPr>
          <p:grpSpPr>
            <a:xfrm>
              <a:off x="522439" y="3916768"/>
              <a:ext cx="1924364" cy="1676580"/>
              <a:chOff x="541986" y="1744311"/>
              <a:chExt cx="1924364" cy="1676580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541986" y="1744311"/>
                <a:ext cx="1924364" cy="1676580"/>
                <a:chOff x="541986" y="1744311"/>
                <a:chExt cx="1924364" cy="1676580"/>
              </a:xfrm>
            </p:grpSpPr>
            <p:sp>
              <p:nvSpPr>
                <p:cNvPr id="17" name="ZoneTexte 16"/>
                <p:cNvSpPr txBox="1"/>
                <p:nvPr/>
              </p:nvSpPr>
              <p:spPr>
                <a:xfrm>
                  <a:off x="541986" y="3051559"/>
                  <a:ext cx="19243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fr-FR" b="1" dirty="0" smtClean="0">
                      <a:solidFill>
                        <a:prstClr val="white"/>
                      </a:solidFill>
                      <a:latin typeface="MetaBold-Roman"/>
                      <a:ea typeface="Open Sans" panose="020B0606030504020204" pitchFamily="34" charset="0"/>
                      <a:cs typeface="Open Sans" panose="020B0606030504020204" pitchFamily="34" charset="0"/>
                    </a:rPr>
                    <a:t>Hébergement</a:t>
                  </a:r>
                  <a:endParaRPr lang="fr-FR" b="1" dirty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8" name="Ellipse 17"/>
                <p:cNvSpPr/>
                <p:nvPr/>
              </p:nvSpPr>
              <p:spPr>
                <a:xfrm>
                  <a:off x="874571" y="1744311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966" y="1964971"/>
                <a:ext cx="1006065" cy="773231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2929667" y="3875917"/>
              <a:ext cx="2303613" cy="1748312"/>
              <a:chOff x="2929667" y="3875917"/>
              <a:chExt cx="2303613" cy="174831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2929667" y="5254897"/>
                <a:ext cx="2303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fr-FR" b="1" dirty="0" smtClean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rPr>
                  <a:t>Services</a:t>
                </a:r>
                <a:endParaRPr lang="fr-FR" b="1" dirty="0">
                  <a:solidFill>
                    <a:prstClr val="white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7" name="Groupe 6"/>
              <p:cNvGrpSpPr/>
              <p:nvPr/>
            </p:nvGrpSpPr>
            <p:grpSpPr>
              <a:xfrm>
                <a:off x="3451876" y="3875917"/>
                <a:ext cx="1259194" cy="1293750"/>
                <a:chOff x="3451876" y="3790192"/>
                <a:chExt cx="1259194" cy="1293750"/>
              </a:xfrm>
            </p:grpSpPr>
            <p:sp>
              <p:nvSpPr>
                <p:cNvPr id="14" name="Ellipse 13"/>
                <p:cNvSpPr/>
                <p:nvPr/>
              </p:nvSpPr>
              <p:spPr>
                <a:xfrm>
                  <a:off x="3451876" y="3824748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050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4737" b="79585" l="83309" r="98145">
                              <a14:foregroundMark x1="89038" y1="67712" x2="88846" y2="67343"/>
                              <a14:foregroundMark x1="90577" y1="67159" x2="90192" y2="662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454" t="62881" b="18559"/>
                <a:stretch/>
              </p:blipFill>
              <p:spPr bwMode="auto">
                <a:xfrm>
                  <a:off x="3847458" y="3790192"/>
                  <a:ext cx="550271" cy="573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25814" b="35880" l="82465" r="98052">
                              <a14:foregroundMark x1="85192" y1="30074" x2="85769" y2="30996"/>
                              <a14:foregroundMark x1="88269" y1="33026" x2="93462" y2="33764"/>
                              <a14:foregroundMark x1="95769" y1="29889" x2="96154" y2="284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17" t="24556" b="62862"/>
                <a:stretch/>
              </p:blipFill>
              <p:spPr bwMode="auto">
                <a:xfrm>
                  <a:off x="4231980" y="4312360"/>
                  <a:ext cx="479090" cy="3224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61" b="17712" l="81538" r="98077">
                              <a14:foregroundMark x1="86731" y1="14945" x2="93077" y2="11070"/>
                              <a14:foregroundMark x1="87308" y1="5904" x2="93269" y2="5904"/>
                              <a14:foregroundMark x1="96154" y1="9041" x2="96154" y2="90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44" b="82817"/>
                <a:stretch/>
              </p:blipFill>
              <p:spPr bwMode="auto">
                <a:xfrm>
                  <a:off x="3840146" y="4582097"/>
                  <a:ext cx="482653" cy="458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2399" b="15867" l="1731" r="18269">
                              <a14:foregroundMark x1="5000" y1="7934" x2="14615" y2="84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1" r="80896" b="82680"/>
                <a:stretch/>
              </p:blipFill>
              <p:spPr bwMode="auto">
                <a:xfrm>
                  <a:off x="3451876" y="4199540"/>
                  <a:ext cx="471538" cy="421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39" name="Groupe 38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40" name="Ellipse 39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622850" y="2147360"/>
            <a:ext cx="2116654" cy="107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603936" y="2174972"/>
            <a:ext cx="211665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57048" y="1982695"/>
            <a:ext cx="2888343" cy="3612197"/>
            <a:chOff x="57048" y="1982695"/>
            <a:chExt cx="2888343" cy="3612197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57048" y="198269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19" y="2174972"/>
              <a:ext cx="1800200" cy="901587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152362" y="3298895"/>
              <a:ext cx="2765321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: </a:t>
              </a:r>
              <a:endParaRPr lang="fr-FR" sz="16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Michel VEREPT</a:t>
              </a:r>
            </a:p>
            <a:p>
              <a:pPr>
                <a:buClr>
                  <a:srgbClr val="51AF2F"/>
                </a:buClr>
              </a:pPr>
              <a:endParaRPr lang="fr-FR" sz="5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  <a:endParaRPr lang="fr-FR" sz="16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Cabinet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conseil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&amp;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d’expertise spécialis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en sinistres transports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3110226" y="1982695"/>
            <a:ext cx="2896267" cy="3612197"/>
            <a:chOff x="3156406" y="1982695"/>
            <a:chExt cx="2896267" cy="3612197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3156406" y="198269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 descr="C:\Users\Accueil\AppData\Local\Microsoft\Windows\Temporary Internet Files\Content.Outlook\06UX6CXW\Logo ANM (4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136" y="2147360"/>
              <a:ext cx="1798881" cy="90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239530" y="3298895"/>
              <a:ext cx="2813143" cy="1646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: 	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Sami </a:t>
              </a:r>
              <a:r>
                <a:rPr lang="fr-FR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MOHAMMAD</a:t>
              </a:r>
              <a:endPara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endParaRPr lang="fr-FR" sz="5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olutions innovantes de mobilité pour personnes à mobilité réduite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232867" y="1982695"/>
            <a:ext cx="2888343" cy="3612197"/>
            <a:chOff x="9260575" y="1982695"/>
            <a:chExt cx="2888343" cy="361219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9260575" y="198269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Imag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4" b="31040"/>
            <a:stretch/>
          </p:blipFill>
          <p:spPr bwMode="auto">
            <a:xfrm>
              <a:off x="9538621" y="2147360"/>
              <a:ext cx="2332247" cy="840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357519" y="3298895"/>
              <a:ext cx="2576930" cy="2108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: 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Hocine </a:t>
              </a:r>
              <a:r>
                <a:rPr lang="fr-FR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MAATEM</a:t>
              </a:r>
            </a:p>
            <a:p>
              <a:pPr>
                <a:lnSpc>
                  <a:spcPct val="150000"/>
                </a:lnSpc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Conseil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Expertise et Formation en Essais Non Destructifs</a:t>
              </a:r>
            </a:p>
            <a:p>
              <a:pPr marL="285750" indent="-285750">
                <a:lnSpc>
                  <a:spcPct val="150000"/>
                </a:lnSpc>
                <a:buClr>
                  <a:srgbClr val="51AF2F"/>
                </a:buClr>
                <a:buFont typeface="Wingdings" pitchFamily="2" charset="2"/>
                <a:buChar char="§"/>
              </a:pPr>
              <a:endPara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190826" y="1982695"/>
            <a:ext cx="2962231" cy="3612197"/>
            <a:chOff x="6237006" y="1982695"/>
            <a:chExt cx="2962231" cy="3612197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6237006" y="198269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Picture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7"/>
            <a:stretch/>
          </p:blipFill>
          <p:spPr>
            <a:xfrm>
              <a:off x="6702131" y="2147360"/>
              <a:ext cx="1958092" cy="104379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386094" y="3298895"/>
              <a:ext cx="2813143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</a:t>
              </a: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	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Ulrich BIAOU</a:t>
              </a:r>
              <a:endPara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endParaRPr lang="fr-FR" sz="5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Société </a:t>
              </a:r>
              <a:r>
                <a:rPr lang="fr-FR" sz="1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d’ingénierie et de R&amp;D spécialisée dans l’efficacité énergétique et l’automatisation des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systèmes</a:t>
              </a:r>
              <a:endParaRPr lang="fr-FR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31" name="Ellipse 30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croissance des jeunes pousses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646419" y="2129958"/>
            <a:ext cx="2116654" cy="109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57048" y="1925844"/>
            <a:ext cx="2888343" cy="3612197"/>
            <a:chOff x="57048" y="2010403"/>
            <a:chExt cx="2888343" cy="3612197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57048" y="2010403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Image 3" descr="logo ica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9" y="2175575"/>
              <a:ext cx="2108751" cy="98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048" y="3402766"/>
              <a:ext cx="288834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</a:t>
              </a: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Fabrice BRION</a:t>
              </a:r>
            </a:p>
            <a:p>
              <a:pPr>
                <a:lnSpc>
                  <a:spcPct val="150000"/>
                </a:lnSpc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Expertises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fiabilisation des machines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industrielles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3106418" y="1925844"/>
            <a:ext cx="2888343" cy="3612197"/>
            <a:chOff x="3124890" y="2010403"/>
            <a:chExt cx="2888343" cy="3612197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3124890" y="2010403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2" descr="Logo MDI Transports Terrestres H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585" y="2237565"/>
              <a:ext cx="2006152" cy="936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270663" y="3402766"/>
              <a:ext cx="272199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: 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Mamadou </a:t>
              </a:r>
              <a:r>
                <a:rPr lang="fr-FR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DIOP</a:t>
              </a:r>
              <a:endPara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Prestation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services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d’ingénierie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dans l’Automobile et le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Ferroviaire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174260" y="1925844"/>
            <a:ext cx="2888343" cy="3639132"/>
            <a:chOff x="6192732" y="2010403"/>
            <a:chExt cx="2888343" cy="3639132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6192732" y="2010403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972" y="2241828"/>
              <a:ext cx="2063750" cy="94615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317931" y="3402766"/>
              <a:ext cx="270952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Dirigeants </a:t>
              </a: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Christopher  PAGLIA</a:t>
              </a: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Mathieu MOUCHEL</a:t>
              </a:r>
              <a:endPara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Société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conseil en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Ergonomie</a:t>
              </a:r>
            </a:p>
            <a:p>
              <a:pPr>
                <a:buClr>
                  <a:srgbClr val="51AF2F"/>
                </a:buClr>
              </a:pP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9223631" y="1888900"/>
            <a:ext cx="2931425" cy="3669048"/>
            <a:chOff x="9260575" y="1953552"/>
            <a:chExt cx="2931425" cy="3669048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9260575" y="2010403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4067" y="1953552"/>
              <a:ext cx="1596590" cy="159659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352724" y="3402766"/>
              <a:ext cx="2839276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fr-FR" alt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</a:t>
              </a:r>
              <a:r>
                <a:rPr lang="fr-FR" altLang="fr-FR" sz="1600" dirty="0">
                  <a:solidFill>
                    <a:srgbClr val="51AF2F"/>
                  </a:solidFill>
                  <a:latin typeface="Myriad Pro" pitchFamily="34" charset="0"/>
                  <a:ea typeface="ＭＳ Ｐゴシック" pitchFamily="34" charset="-128"/>
                </a:rPr>
                <a:t> : </a:t>
              </a:r>
              <a:endParaRPr lang="fr-FR" altLang="fr-FR" sz="1600" dirty="0" smtClean="0">
                <a:solidFill>
                  <a:srgbClr val="51AF2F"/>
                </a:solidFill>
                <a:latin typeface="Myriad Pro" pitchFamily="34" charset="0"/>
                <a:ea typeface="ＭＳ Ｐゴシック" pitchFamily="34" charset="-128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fr-FR" alt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Abdoulaye</a:t>
              </a:r>
              <a:r>
                <a:rPr lang="fr-FR" altLang="fr-FR" sz="1600" dirty="0" smtClean="0">
                  <a:solidFill>
                    <a:srgbClr val="FFFFFF"/>
                  </a:solidFill>
                  <a:latin typeface="Myriad Pro" pitchFamily="34" charset="0"/>
                  <a:ea typeface="ＭＳ Ｐゴシック" pitchFamily="34" charset="-128"/>
                </a:rPr>
                <a:t> </a:t>
              </a:r>
              <a:r>
                <a:rPr lang="fr-FR" alt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TRAORE</a:t>
              </a:r>
            </a:p>
            <a:p>
              <a:pPr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fr-FR" alt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</a:t>
              </a:r>
              <a:r>
                <a:rPr lang="fr-FR" altLang="fr-FR" sz="1600" dirty="0" smtClean="0">
                  <a:solidFill>
                    <a:srgbClr val="51AF2F"/>
                  </a:solidFill>
                  <a:latin typeface="Myriad Pro" pitchFamily="34" charset="0"/>
                  <a:ea typeface="ＭＳ Ｐゴシック" pitchFamily="34" charset="-128"/>
                </a:rPr>
                <a:t> </a:t>
              </a:r>
              <a:r>
                <a:rPr lang="fr-FR" altLang="fr-FR" sz="1600" dirty="0">
                  <a:solidFill>
                    <a:srgbClr val="51AF2F"/>
                  </a:solidFill>
                  <a:latin typeface="Myriad Pro" pitchFamily="34" charset="0"/>
                  <a:ea typeface="ＭＳ Ｐゴシック" pitchFamily="34" charset="-128"/>
                </a:rPr>
                <a:t>: </a:t>
              </a:r>
              <a:endParaRPr lang="fr-FR" altLang="fr-FR" sz="1600" dirty="0" smtClean="0">
                <a:solidFill>
                  <a:srgbClr val="51AF2F"/>
                </a:solidFill>
                <a:latin typeface="Myriad Pro" pitchFamily="34" charset="0"/>
                <a:ea typeface="ＭＳ Ｐゴシック" pitchFamily="34" charset="-128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fr-FR" alt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Application</a:t>
              </a:r>
              <a:r>
                <a:rPr lang="fr-FR" altLang="fr-FR" sz="1600" dirty="0" smtClean="0">
                  <a:solidFill>
                    <a:srgbClr val="FFFFFF"/>
                  </a:solidFill>
                  <a:latin typeface="Myriad Pro" pitchFamily="34" charset="0"/>
                  <a:ea typeface="ＭＳ Ｐゴシック" pitchFamily="34" charset="-128"/>
                </a:rPr>
                <a:t> </a:t>
              </a:r>
              <a:r>
                <a:rPr lang="fr-FR" alt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d’assistance </a:t>
              </a:r>
              <a:r>
                <a:rPr lang="fr-FR" alt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 les usagers des transports en </a:t>
              </a:r>
              <a:r>
                <a:rPr lang="fr-FR" alt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commun </a:t>
              </a:r>
              <a:endParaRPr lang="fr-FR" alt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26" name="Ellipse 25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croissance des jeunes pousses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913374" y="2019345"/>
            <a:ext cx="2888343" cy="3612197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92" y="2285336"/>
            <a:ext cx="2209505" cy="69431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13374" y="3162443"/>
            <a:ext cx="28883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51AF2F"/>
              </a:buClr>
            </a:pPr>
            <a:r>
              <a:rPr lang="fr-FR" sz="16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Dirigeant : </a:t>
            </a:r>
            <a:endParaRPr lang="fr-FR" sz="1600" b="1" dirty="0" smtClean="0">
              <a:solidFill>
                <a:srgbClr val="51AF2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buClr>
                <a:srgbClr val="51AF2F"/>
              </a:buClr>
            </a:pPr>
            <a:r>
              <a:rPr lang="fr-FR" sz="16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Jérôme PATIN </a:t>
            </a:r>
            <a:endParaRPr lang="fr-FR" sz="1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fr-FR" sz="16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buClr>
                <a:srgbClr val="51AF2F"/>
              </a:buClr>
            </a:pPr>
            <a:r>
              <a:rPr lang="fr-FR" sz="1600" b="1" dirty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Activité :</a:t>
            </a:r>
            <a:r>
              <a: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fr-FR" sz="1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buClr>
                <a:srgbClr val="51AF2F"/>
              </a:buClr>
            </a:pPr>
            <a:r>
              <a:rPr lang="fr-FR" sz="16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sur </a:t>
            </a:r>
            <a:r>
              <a: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management </a:t>
            </a:r>
            <a:r>
              <a:rPr lang="fr-FR" sz="16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</a:t>
            </a:r>
            <a:r>
              <a: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projets industriels et </a:t>
            </a:r>
            <a:r>
              <a:rPr lang="fr-FR" sz="16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assistance technique</a:t>
            </a:r>
            <a:endParaRPr lang="fr-FR" sz="1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553979" y="2019345"/>
            <a:ext cx="3094142" cy="3612197"/>
            <a:chOff x="4468254" y="2019345"/>
            <a:chExt cx="3094142" cy="3612197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4506354" y="201934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1" t="27380" r="28323" b="30582"/>
            <a:stretch/>
          </p:blipFill>
          <p:spPr bwMode="auto">
            <a:xfrm>
              <a:off x="5260098" y="2161411"/>
              <a:ext cx="1361803" cy="9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68254" y="3162443"/>
              <a:ext cx="3094142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 : 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Gauthier MOUVEAUX</a:t>
              </a:r>
            </a:p>
            <a:p>
              <a:pPr>
                <a:buClr>
                  <a:srgbClr val="51AF2F"/>
                </a:buClr>
              </a:pPr>
              <a:endPara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</a:t>
              </a: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	</a:t>
              </a:r>
              <a:r>
                <a:rPr lang="fr-FR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fr-FR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Recherche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développement et fabrication de produits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innovants </a:t>
              </a: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dans le secteur des </a:t>
              </a:r>
              <a:r>
                <a:rPr lang="fr-FR" sz="1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chaussures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8232684" y="2019345"/>
            <a:ext cx="2888343" cy="3612197"/>
            <a:chOff x="8080284" y="2019345"/>
            <a:chExt cx="2888343" cy="3612197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8080284" y="2019345"/>
              <a:ext cx="2888343" cy="3612197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3942" y="2178737"/>
              <a:ext cx="1621027" cy="87286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080285" y="3162443"/>
              <a:ext cx="2888342" cy="2085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Dirigeants France </a:t>
              </a:r>
              <a:r>
                <a:rPr lang="fr-FR" sz="1600" b="1" dirty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endParaRPr lang="fr-FR" sz="1600" b="1" dirty="0" smtClean="0">
                <a:solidFill>
                  <a:srgbClr val="51AF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Cécile PAYOUX, </a:t>
              </a: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Pascal DEBUS</a:t>
              </a:r>
              <a:endParaRPr lang="fr-FR" sz="1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  <a:buClr>
                  <a:srgbClr val="51AF2F"/>
                </a:buClr>
              </a:pPr>
              <a:endParaRPr lang="fr-FR" sz="1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buClr>
                  <a:srgbClr val="51AF2F"/>
                </a:buClr>
              </a:pPr>
              <a:r>
                <a:rPr lang="fr-FR" sz="16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Activité :</a:t>
              </a:r>
            </a:p>
            <a:p>
              <a:pPr>
                <a:buClr>
                  <a:srgbClr val="51AF2F"/>
                </a:buClr>
              </a:pPr>
              <a:r>
                <a:rPr lang="fr-FR" sz="1600" dirty="0" smtClea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Production </a:t>
              </a:r>
              <a:r>
                <a:rPr lang="fr-FR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vente de textiles techniques </a:t>
              </a:r>
              <a:r>
                <a:rPr lang="fr-FR" sz="1600" dirty="0" smtClea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 l’automobile</a:t>
              </a:r>
              <a:r>
                <a:rPr lang="fr-FR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le transport</a:t>
              </a:r>
              <a:r>
                <a:rPr lang="fr-FR" sz="1600" dirty="0" smtClea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                                                      le bâtiment</a:t>
              </a:r>
              <a:endParaRPr lang="fr-FR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22" name="Ellipse 21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ZoneTexte 23"/>
          <p:cNvSpPr txBox="1"/>
          <p:nvPr/>
        </p:nvSpPr>
        <p:spPr>
          <a:xfrm>
            <a:off x="332814" y="281342"/>
            <a:ext cx="1288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4400" dirty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épinière </a:t>
            </a:r>
          </a:p>
          <a:p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Accompagnement à la croissance des jeunes pousses</a:t>
            </a:r>
            <a:endParaRPr lang="fr-FR" sz="40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2814" y="281342"/>
            <a:ext cx="1169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L’Hôtel d’entreprises</a:t>
            </a:r>
            <a:endParaRPr lang="fr-FR" sz="4000" dirty="0" smtClean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3600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ébergement d’entreprises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fr-FR" sz="2800" dirty="0" err="1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bilium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251]</a:t>
            </a:r>
            <a:endParaRPr lang="fr-FR" sz="2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59820" y="3286317"/>
            <a:ext cx="496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entreprises hébergées</a:t>
            </a:r>
            <a:endParaRPr lang="fr-FR" sz="54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187528" y="2012336"/>
            <a:ext cx="4395499" cy="723275"/>
            <a:chOff x="6187528" y="2012336"/>
            <a:chExt cx="4395499" cy="723275"/>
          </a:xfrm>
        </p:grpSpPr>
        <p:sp>
          <p:nvSpPr>
            <p:cNvPr id="21" name="ZoneTexte 20"/>
            <p:cNvSpPr txBox="1"/>
            <p:nvPr/>
          </p:nvSpPr>
          <p:spPr>
            <a:xfrm>
              <a:off x="6187528" y="2012336"/>
              <a:ext cx="431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>
                  <a:solidFill>
                    <a:srgbClr val="51AF2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Responsable : 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Annick LOZACH</a:t>
              </a:r>
              <a:endPara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87528" y="2366279"/>
              <a:ext cx="4395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Pépinière.transalley@transalley.com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0719872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24" name="Ellipse 23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22439" y="3704467"/>
            <a:ext cx="4710841" cy="1748312"/>
            <a:chOff x="522439" y="3875917"/>
            <a:chExt cx="4710841" cy="1748312"/>
          </a:xfrm>
        </p:grpSpPr>
        <p:grpSp>
          <p:nvGrpSpPr>
            <p:cNvPr id="34" name="Groupe 33"/>
            <p:cNvGrpSpPr/>
            <p:nvPr/>
          </p:nvGrpSpPr>
          <p:grpSpPr>
            <a:xfrm>
              <a:off x="522439" y="3916768"/>
              <a:ext cx="1924364" cy="1676580"/>
              <a:chOff x="541986" y="1744311"/>
              <a:chExt cx="1924364" cy="1676580"/>
            </a:xfrm>
          </p:grpSpPr>
          <p:grpSp>
            <p:nvGrpSpPr>
              <p:cNvPr id="48" name="Groupe 47"/>
              <p:cNvGrpSpPr/>
              <p:nvPr/>
            </p:nvGrpSpPr>
            <p:grpSpPr>
              <a:xfrm>
                <a:off x="541986" y="1744311"/>
                <a:ext cx="1924364" cy="1676580"/>
                <a:chOff x="541986" y="1744311"/>
                <a:chExt cx="1924364" cy="1676580"/>
              </a:xfrm>
            </p:grpSpPr>
            <p:sp>
              <p:nvSpPr>
                <p:cNvPr id="50" name="ZoneTexte 49"/>
                <p:cNvSpPr txBox="1"/>
                <p:nvPr/>
              </p:nvSpPr>
              <p:spPr>
                <a:xfrm>
                  <a:off x="541986" y="3051559"/>
                  <a:ext cx="19243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fr-FR" b="1" dirty="0" smtClean="0">
                      <a:solidFill>
                        <a:prstClr val="white"/>
                      </a:solidFill>
                      <a:latin typeface="MetaBold-Roman"/>
                      <a:ea typeface="Open Sans" panose="020B0606030504020204" pitchFamily="34" charset="0"/>
                      <a:cs typeface="Open Sans" panose="020B0606030504020204" pitchFamily="34" charset="0"/>
                    </a:rPr>
                    <a:t>Hébergement</a:t>
                  </a:r>
                  <a:endParaRPr lang="fr-FR" b="1" dirty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Ellipse 50"/>
                <p:cNvSpPr/>
                <p:nvPr/>
              </p:nvSpPr>
              <p:spPr>
                <a:xfrm>
                  <a:off x="874571" y="1744311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49" name="Image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966" y="1964971"/>
                <a:ext cx="1006065" cy="773231"/>
              </a:xfrm>
              <a:prstGeom prst="rect">
                <a:avLst/>
              </a:prstGeom>
              <a:noFill/>
            </p:spPr>
          </p:pic>
        </p:grpSp>
        <p:grpSp>
          <p:nvGrpSpPr>
            <p:cNvPr id="36" name="Groupe 35"/>
            <p:cNvGrpSpPr/>
            <p:nvPr/>
          </p:nvGrpSpPr>
          <p:grpSpPr>
            <a:xfrm>
              <a:off x="2929667" y="3875917"/>
              <a:ext cx="2303613" cy="1748312"/>
              <a:chOff x="2929667" y="3875917"/>
              <a:chExt cx="2303613" cy="1748312"/>
            </a:xfrm>
          </p:grpSpPr>
          <p:sp>
            <p:nvSpPr>
              <p:cNvPr id="37" name="ZoneTexte 36"/>
              <p:cNvSpPr txBox="1"/>
              <p:nvPr/>
            </p:nvSpPr>
            <p:spPr>
              <a:xfrm>
                <a:off x="2929667" y="5254897"/>
                <a:ext cx="2303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fr-FR" b="1" dirty="0" smtClean="0">
                    <a:solidFill>
                      <a:prstClr val="white"/>
                    </a:solidFill>
                    <a:latin typeface="MetaBold-Roman"/>
                    <a:ea typeface="Open Sans" panose="020B0606030504020204" pitchFamily="34" charset="0"/>
                    <a:cs typeface="Open Sans" panose="020B0606030504020204" pitchFamily="34" charset="0"/>
                  </a:rPr>
                  <a:t>Services</a:t>
                </a:r>
                <a:endParaRPr lang="fr-FR" b="1" dirty="0">
                  <a:solidFill>
                    <a:prstClr val="white"/>
                  </a:solidFill>
                  <a:latin typeface="MetaBold-Roman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3451876" y="3875917"/>
                <a:ext cx="1259194" cy="1293750"/>
                <a:chOff x="3451876" y="3790192"/>
                <a:chExt cx="1259194" cy="1293750"/>
              </a:xfrm>
            </p:grpSpPr>
            <p:sp>
              <p:nvSpPr>
                <p:cNvPr id="43" name="Ellipse 42"/>
                <p:cNvSpPr/>
                <p:nvPr/>
              </p:nvSpPr>
              <p:spPr>
                <a:xfrm>
                  <a:off x="3451876" y="3824748"/>
                  <a:ext cx="1259194" cy="1259194"/>
                </a:xfrm>
                <a:prstGeom prst="ellipse">
                  <a:avLst/>
                </a:prstGeom>
                <a:solidFill>
                  <a:srgbClr val="51AF2F"/>
                </a:solidFill>
                <a:ln w="57150">
                  <a:solidFill>
                    <a:srgbClr val="51A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4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4737" b="79585" l="83309" r="98145">
                              <a14:foregroundMark x1="89038" y1="67712" x2="88846" y2="67343"/>
                              <a14:foregroundMark x1="90577" y1="67159" x2="90192" y2="662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454" t="62881" b="18559"/>
                <a:stretch/>
              </p:blipFill>
              <p:spPr bwMode="auto">
                <a:xfrm>
                  <a:off x="3847458" y="3790192"/>
                  <a:ext cx="550271" cy="573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5814" b="35880" l="82465" r="98052">
                              <a14:foregroundMark x1="85192" y1="30074" x2="85769" y2="30996"/>
                              <a14:foregroundMark x1="88269" y1="33026" x2="93462" y2="33764"/>
                              <a14:foregroundMark x1="95769" y1="29889" x2="96154" y2="284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17" t="24556" b="62862"/>
                <a:stretch/>
              </p:blipFill>
              <p:spPr bwMode="auto">
                <a:xfrm>
                  <a:off x="4231980" y="4312360"/>
                  <a:ext cx="479090" cy="3224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61" b="17712" l="81538" r="98077">
                              <a14:foregroundMark x1="86731" y1="14945" x2="93077" y2="11070"/>
                              <a14:foregroundMark x1="87308" y1="5904" x2="93269" y2="5904"/>
                              <a14:foregroundMark x1="96154" y1="9041" x2="96154" y2="90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44" b="82817"/>
                <a:stretch/>
              </p:blipFill>
              <p:spPr bwMode="auto">
                <a:xfrm>
                  <a:off x="3840146" y="4582097"/>
                  <a:ext cx="482653" cy="458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Afficher l’image source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399" b="15867" l="1731" r="18269">
                              <a14:foregroundMark x1="5000" y1="7934" x2="14615" y2="84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1" r="80896" b="82680"/>
                <a:stretch/>
              </p:blipFill>
              <p:spPr bwMode="auto">
                <a:xfrm>
                  <a:off x="3451876" y="4199540"/>
                  <a:ext cx="471538" cy="421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654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66750" y="6633878"/>
            <a:ext cx="11053840" cy="0"/>
          </a:xfrm>
          <a:prstGeom prst="line">
            <a:avLst/>
          </a:prstGeom>
          <a:ln>
            <a:solidFill>
              <a:srgbClr val="51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664456" y="57145"/>
            <a:ext cx="1435395" cy="948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8811946" y="1946892"/>
            <a:ext cx="1290105" cy="522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8697627" y="1869295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46" y="1946892"/>
            <a:ext cx="1183882" cy="336980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0048940" y="1896523"/>
            <a:ext cx="17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1AF2F"/>
              </a:buClr>
            </a:pPr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J-A.JANSSEN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13620" y="2524726"/>
            <a:ext cx="2833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Développement de </a:t>
            </a:r>
            <a:r>
              <a:rPr lang="fr-FR" sz="14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solutions en ingénierie des systèmes et </a:t>
            </a:r>
            <a:r>
              <a:rPr lang="fr-FR" sz="1400" dirty="0" smtClean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équipements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6083262" y="1896523"/>
            <a:ext cx="17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1AF2F"/>
              </a:buClr>
            </a:pPr>
            <a:r>
              <a:rPr lang="fr-FR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P.BODSON</a:t>
            </a:r>
            <a:endParaRPr lang="fr-F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4663485" y="1869295"/>
            <a:ext cx="2888343" cy="1433200"/>
          </a:xfrm>
          <a:prstGeom prst="roundRect">
            <a:avLst/>
          </a:prstGeom>
          <a:noFill/>
          <a:ln>
            <a:solidFill>
              <a:srgbClr val="51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08" y="1946892"/>
            <a:ext cx="1318629" cy="37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4660936" y="2309283"/>
            <a:ext cx="2844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51AF2F"/>
              </a:buClr>
            </a:pP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Etude </a:t>
            </a:r>
            <a:r>
              <a: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projets, étude d’ensemble</a:t>
            </a:r>
            <a:r>
              <a:rPr lang="fr-F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de détails et de fabrication de pièces de </a:t>
            </a:r>
            <a:r>
              <a:rPr lang="fr-F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chaudronnerie</a:t>
            </a:r>
            <a:endParaRPr lang="fr-FR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81392" y="1869295"/>
            <a:ext cx="2946054" cy="1433200"/>
            <a:chOff x="719932" y="1869295"/>
            <a:chExt cx="2946054" cy="1433200"/>
          </a:xfrm>
        </p:grpSpPr>
        <p:sp>
          <p:nvSpPr>
            <p:cNvPr id="41" name="Rectangle à coins arrondis 40"/>
            <p:cNvSpPr/>
            <p:nvPr/>
          </p:nvSpPr>
          <p:spPr>
            <a:xfrm>
              <a:off x="776980" y="1869295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 descr="C:\AA RUCHE VALENCIENNES\Dossiers des entreprises\ANDIMAN\ANDIMAN logo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631" y="1946892"/>
              <a:ext cx="940102" cy="44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1839906" y="1896523"/>
              <a:ext cx="18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M. DIMBLON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19932" y="2524726"/>
              <a:ext cx="28883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Fourniture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fabrication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pièces de maintenance pour le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marché ferroviaire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6796654" y="3850200"/>
            <a:ext cx="2888344" cy="1433200"/>
            <a:chOff x="6648878" y="3850200"/>
            <a:chExt cx="2888344" cy="1433200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6648879" y="3850200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6" name="Image 3" descr="logo SACI aout 2016 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898" y="3920284"/>
              <a:ext cx="1014647" cy="597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7825545" y="3989247"/>
              <a:ext cx="1711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B.MARISSAL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48878" y="4484338"/>
              <a:ext cx="28883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Ingénierie mécanique pour les secteurs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Aéronautique, Agro-alimentaire </a:t>
              </a:r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Ferroviaire</a:t>
              </a:r>
              <a:endParaRPr lang="fr-FR" sz="1400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2723450" y="3918406"/>
            <a:ext cx="1176667" cy="599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2485985" y="3850200"/>
            <a:ext cx="2940133" cy="1433200"/>
            <a:chOff x="2606053" y="3850200"/>
            <a:chExt cx="2940133" cy="1433200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2606053" y="3850200"/>
              <a:ext cx="2888343" cy="1433200"/>
            </a:xfrm>
            <a:prstGeom prst="roundRect">
              <a:avLst/>
            </a:prstGeom>
            <a:noFill/>
            <a:ln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57843" y="4699782"/>
              <a:ext cx="28883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Management de l’information technique, réseaux et </a:t>
              </a:r>
              <a:r>
                <a:rPr lang="fr-FR" sz="14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télécoms</a:t>
              </a:r>
              <a:endParaRPr lang="fr-FR" sz="1400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4016066" y="3989247"/>
              <a:ext cx="1515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51AF2F"/>
                </a:buClr>
              </a:pPr>
              <a:r>
                <a:rPr lang="fr-FR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J.RETTER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540" y="3881462"/>
              <a:ext cx="852180" cy="595326"/>
            </a:xfrm>
            <a:prstGeom prst="rect">
              <a:avLst/>
            </a:prstGeom>
          </p:spPr>
        </p:pic>
      </p:grpSp>
      <p:grpSp>
        <p:nvGrpSpPr>
          <p:cNvPr id="60" name="Groupe 59"/>
          <p:cNvGrpSpPr/>
          <p:nvPr/>
        </p:nvGrpSpPr>
        <p:grpSpPr>
          <a:xfrm>
            <a:off x="5315655" y="5315586"/>
            <a:ext cx="1554714" cy="1358660"/>
            <a:chOff x="10566429" y="5239496"/>
            <a:chExt cx="1554714" cy="1358660"/>
          </a:xfrm>
        </p:grpSpPr>
        <p:sp>
          <p:nvSpPr>
            <p:cNvPr id="61" name="Ellipse 60"/>
            <p:cNvSpPr/>
            <p:nvPr/>
          </p:nvSpPr>
          <p:spPr>
            <a:xfrm>
              <a:off x="10664456" y="5239496"/>
              <a:ext cx="1358660" cy="1358660"/>
            </a:xfrm>
            <a:prstGeom prst="ellipse">
              <a:avLst/>
            </a:prstGeom>
            <a:solidFill>
              <a:srgbClr val="51AF2F"/>
            </a:solidFill>
            <a:ln w="57150">
              <a:solidFill>
                <a:srgbClr val="51A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10566429" y="5564883"/>
              <a:ext cx="1554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Mobilium</a:t>
              </a:r>
              <a:r>
                <a:rPr lang="fr-FR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251</a:t>
              </a:r>
              <a:endParaRPr lang="fr-FR" sz="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2" name="ZoneTexte 51"/>
          <p:cNvSpPr txBox="1"/>
          <p:nvPr/>
        </p:nvSpPr>
        <p:spPr>
          <a:xfrm>
            <a:off x="332814" y="281342"/>
            <a:ext cx="1169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L’Hôtel d’entreprises</a:t>
            </a:r>
            <a:endParaRPr lang="fr-FR" sz="4000" dirty="0" smtClean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3600" dirty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fr-FR" sz="36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ébergement d’entreprises 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fr-FR" sz="2800" dirty="0" err="1" smtClean="0">
                <a:solidFill>
                  <a:srgbClr val="51AF2F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-FR" sz="2800" dirty="0" err="1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bilium</a:t>
            </a:r>
            <a:r>
              <a:rPr lang="fr-FR" sz="2800" dirty="0" smtClean="0">
                <a:solidFill>
                  <a:schemeClr val="bg1"/>
                </a:solidFill>
                <a:latin typeface="MetaBold-Roman" panose="020B080203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251]</a:t>
            </a:r>
            <a:endParaRPr lang="fr-FR" sz="2800" dirty="0">
              <a:solidFill>
                <a:schemeClr val="bg1"/>
              </a:solidFill>
              <a:latin typeface="MetaBold-Roman" panose="020B08020300000200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7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33435</TotalTime>
  <Words>1085</Words>
  <Application>Microsoft Office PowerPoint</Application>
  <PresentationFormat>Personnalisé</PresentationFormat>
  <Paragraphs>348</Paragraphs>
  <Slides>29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29</vt:i4>
      </vt:variant>
    </vt:vector>
  </HeadingPairs>
  <TitlesOfParts>
    <vt:vector size="45" baseType="lpstr">
      <vt:lpstr>Arial</vt:lpstr>
      <vt:lpstr>Symbol</vt:lpstr>
      <vt:lpstr>Open Sans</vt:lpstr>
      <vt:lpstr>Myriad Pro</vt:lpstr>
      <vt:lpstr>Wingdings</vt:lpstr>
      <vt:lpstr>DejaVu Sans</vt:lpstr>
      <vt:lpstr>MetaBold-Caps</vt:lpstr>
      <vt:lpstr>StarSymbol</vt:lpstr>
      <vt:lpstr>Calibri</vt:lpstr>
      <vt:lpstr>ＭＳ Ｐゴシック</vt:lpstr>
      <vt:lpstr>Calibri Light</vt:lpstr>
      <vt:lpstr>MetaBold-Roman</vt:lpstr>
      <vt:lpstr>Conception personnalisée</vt:lpstr>
      <vt:lpstr>Office Theme</vt:lpstr>
      <vt:lpstr>3_Office Theme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Jean-Louis</dc:creator>
  <cp:lastModifiedBy>Accueil</cp:lastModifiedBy>
  <cp:revision>1394</cp:revision>
  <dcterms:created xsi:type="dcterms:W3CDTF">2012-10-01T10:15:31Z</dcterms:created>
  <dcterms:modified xsi:type="dcterms:W3CDTF">2018-11-13T16:09:07Z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2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